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3.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notesSlides/notesSlide3.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4.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5.xml" ContentType="application/vnd.openxmlformats-officedocument.presentationml.notesSlide+xml"/>
  <Override PartName="/ppt/tags/tag105.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19" r:id="rId2"/>
  </p:sldMasterIdLst>
  <p:notesMasterIdLst>
    <p:notesMasterId r:id="rId59"/>
  </p:notesMasterIdLst>
  <p:sldIdLst>
    <p:sldId id="262" r:id="rId3"/>
    <p:sldId id="305" r:id="rId4"/>
    <p:sldId id="327" r:id="rId5"/>
    <p:sldId id="277" r:id="rId6"/>
    <p:sldId id="278" r:id="rId7"/>
    <p:sldId id="280" r:id="rId8"/>
    <p:sldId id="281" r:id="rId9"/>
    <p:sldId id="269" r:id="rId10"/>
    <p:sldId id="268" r:id="rId11"/>
    <p:sldId id="285" r:id="rId12"/>
    <p:sldId id="286" r:id="rId13"/>
    <p:sldId id="287" r:id="rId14"/>
    <p:sldId id="270" r:id="rId15"/>
    <p:sldId id="306" r:id="rId16"/>
    <p:sldId id="296" r:id="rId17"/>
    <p:sldId id="304" r:id="rId18"/>
    <p:sldId id="298" r:id="rId19"/>
    <p:sldId id="299" r:id="rId20"/>
    <p:sldId id="309" r:id="rId21"/>
    <p:sldId id="311" r:id="rId22"/>
    <p:sldId id="301" r:id="rId23"/>
    <p:sldId id="302" r:id="rId24"/>
    <p:sldId id="307" r:id="rId25"/>
    <p:sldId id="271" r:id="rId26"/>
    <p:sldId id="314" r:id="rId27"/>
    <p:sldId id="313" r:id="rId28"/>
    <p:sldId id="317" r:id="rId29"/>
    <p:sldId id="319" r:id="rId30"/>
    <p:sldId id="318" r:id="rId31"/>
    <p:sldId id="312" r:id="rId32"/>
    <p:sldId id="288" r:id="rId33"/>
    <p:sldId id="291" r:id="rId34"/>
    <p:sldId id="289" r:id="rId35"/>
    <p:sldId id="292" r:id="rId36"/>
    <p:sldId id="290" r:id="rId37"/>
    <p:sldId id="293" r:id="rId38"/>
    <p:sldId id="321" r:id="rId39"/>
    <p:sldId id="320" r:id="rId40"/>
    <p:sldId id="282" r:id="rId41"/>
    <p:sldId id="329" r:id="rId42"/>
    <p:sldId id="328" r:id="rId43"/>
    <p:sldId id="330" r:id="rId44"/>
    <p:sldId id="331" r:id="rId45"/>
    <p:sldId id="332" r:id="rId46"/>
    <p:sldId id="333" r:id="rId47"/>
    <p:sldId id="334" r:id="rId48"/>
    <p:sldId id="335" r:id="rId49"/>
    <p:sldId id="336" r:id="rId50"/>
    <p:sldId id="322" r:id="rId51"/>
    <p:sldId id="323" r:id="rId52"/>
    <p:sldId id="325" r:id="rId53"/>
    <p:sldId id="324" r:id="rId54"/>
    <p:sldId id="326" r:id="rId55"/>
    <p:sldId id="339" r:id="rId56"/>
    <p:sldId id="294" r:id="rId57"/>
    <p:sldId id="337" r:id="rId58"/>
  </p:sldIdLst>
  <p:sldSz cx="9144000" cy="6858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18496B"/>
    <a:srgbClr val="4B5185"/>
    <a:srgbClr val="095457"/>
    <a:srgbClr val="CA913E"/>
    <a:srgbClr val="757070"/>
    <a:srgbClr val="3235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72215" autoAdjust="0"/>
  </p:normalViewPr>
  <p:slideViewPr>
    <p:cSldViewPr snapToGrid="0">
      <p:cViewPr varScale="1">
        <p:scale>
          <a:sx n="68" d="100"/>
          <a:sy n="68" d="100"/>
        </p:scale>
        <p:origin x="5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0D069-A0B8-4EC9-9BF0-69D54A36AD51}" type="datetimeFigureOut">
              <a:rPr lang="en-US" smtClean="0"/>
              <a:t>6/7/2016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506CC-E80B-47B0-82EF-38D0044C02BA}" type="slidenum">
              <a:rPr lang="en-US" smtClean="0"/>
              <a:t>‹#›</a:t>
            </a:fld>
            <a:endParaRPr lang="en-US"/>
          </a:p>
        </p:txBody>
      </p:sp>
    </p:spTree>
    <p:extLst>
      <p:ext uri="{BB962C8B-B14F-4D97-AF65-F5344CB8AC3E}">
        <p14:creationId xmlns:p14="http://schemas.microsoft.com/office/powerpoint/2010/main" val="1858484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8EEEDD-12C7-4E15-A1C0-9E90CF86F21B}" type="slidenum">
              <a:rPr lang="en-US" smtClean="0"/>
              <a:pPr/>
              <a:t>6</a:t>
            </a:fld>
            <a:endParaRPr lang="en-US" dirty="0"/>
          </a:p>
        </p:txBody>
      </p:sp>
    </p:spTree>
    <p:extLst>
      <p:ext uri="{BB962C8B-B14F-4D97-AF65-F5344CB8AC3E}">
        <p14:creationId xmlns:p14="http://schemas.microsoft.com/office/powerpoint/2010/main" val="420683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8EEEDD-12C7-4E15-A1C0-9E90CF86F21B}" type="slidenum">
              <a:rPr lang="en-US" smtClean="0"/>
              <a:pPr/>
              <a:t>35</a:t>
            </a:fld>
            <a:endParaRPr lang="en-US"/>
          </a:p>
        </p:txBody>
      </p:sp>
    </p:spTree>
    <p:extLst>
      <p:ext uri="{BB962C8B-B14F-4D97-AF65-F5344CB8AC3E}">
        <p14:creationId xmlns:p14="http://schemas.microsoft.com/office/powerpoint/2010/main" val="255874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8EEEDD-12C7-4E15-A1C0-9E90CF86F21B}" type="slidenum">
              <a:rPr lang="en-US" smtClean="0"/>
              <a:pPr/>
              <a:t>36</a:t>
            </a:fld>
            <a:endParaRPr lang="en-US"/>
          </a:p>
        </p:txBody>
      </p:sp>
    </p:spTree>
    <p:extLst>
      <p:ext uri="{BB962C8B-B14F-4D97-AF65-F5344CB8AC3E}">
        <p14:creationId xmlns:p14="http://schemas.microsoft.com/office/powerpoint/2010/main" val="177574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Cleveland and McGill 1985</a:t>
            </a:r>
            <a:endParaRPr lang="en-US" dirty="0"/>
          </a:p>
        </p:txBody>
      </p:sp>
      <p:sp>
        <p:nvSpPr>
          <p:cNvPr id="4" name="Slide Number Placeholder 3"/>
          <p:cNvSpPr>
            <a:spLocks noGrp="1"/>
          </p:cNvSpPr>
          <p:nvPr>
            <p:ph type="sldNum" sz="quarter" idx="10"/>
          </p:nvPr>
        </p:nvSpPr>
        <p:spPr/>
        <p:txBody>
          <a:bodyPr/>
          <a:lstStyle/>
          <a:p>
            <a:fld id="{908EEEDD-12C7-4E15-A1C0-9E90CF86F21B}" type="slidenum">
              <a:rPr lang="en-US" smtClean="0"/>
              <a:pPr/>
              <a:t>38</a:t>
            </a:fld>
            <a:endParaRPr lang="en-US"/>
          </a:p>
        </p:txBody>
      </p:sp>
    </p:spTree>
    <p:extLst>
      <p:ext uri="{BB962C8B-B14F-4D97-AF65-F5344CB8AC3E}">
        <p14:creationId xmlns:p14="http://schemas.microsoft.com/office/powerpoint/2010/main" val="2011928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46A1A-92C5-FD4F-88EA-E9F335BFD9C3}" type="slidenum">
              <a:rPr lang="en-US" smtClean="0"/>
              <a:t>55</a:t>
            </a:fld>
            <a:endParaRPr lang="en-US"/>
          </a:p>
        </p:txBody>
      </p:sp>
    </p:spTree>
    <p:extLst>
      <p:ext uri="{BB962C8B-B14F-4D97-AF65-F5344CB8AC3E}">
        <p14:creationId xmlns:p14="http://schemas.microsoft.com/office/powerpoint/2010/main" val="3849564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046A1A-92C5-FD4F-88EA-E9F335BFD9C3}" type="slidenum">
              <a:rPr lang="en-US" smtClean="0"/>
              <a:t>56</a:t>
            </a:fld>
            <a:endParaRPr lang="en-US"/>
          </a:p>
        </p:txBody>
      </p:sp>
    </p:spTree>
    <p:extLst>
      <p:ext uri="{BB962C8B-B14F-4D97-AF65-F5344CB8AC3E}">
        <p14:creationId xmlns:p14="http://schemas.microsoft.com/office/powerpoint/2010/main" val="2511505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38.png"/><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 Id="rId14" Type="http://schemas.openxmlformats.org/officeDocument/2006/relationships/image" Target="../media/image50.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36.png"/><Relationship Id="rId11" Type="http://schemas.openxmlformats.org/officeDocument/2006/relationships/image" Target="../media/image45.png"/><Relationship Id="rId5" Type="http://schemas.openxmlformats.org/officeDocument/2006/relationships/image" Target="../media/image35.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userDrawn="1"/>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32607112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4509987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264853673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780517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Left 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0" y="0"/>
            <a:ext cx="9144000" cy="6858249"/>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239935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Break Left Gree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userDrawn="1">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userDrawn="1">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851082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Left Purple">
    <p:bg>
      <p:bgPr>
        <a:solidFill>
          <a:srgbClr val="4B518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522"/>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26542217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95891905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eft Blue">
    <p:bg>
      <p:bgPr>
        <a:solidFill>
          <a:srgbClr val="18496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3820" y="0"/>
            <a:ext cx="914018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8326889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9257448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eft Gol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658"/>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56455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userDrawn="1"/>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28901445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Break Left Gol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5646729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04744593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Light">
    <p:spTree>
      <p:nvGrpSpPr>
        <p:cNvPr id="1" name=""/>
        <p:cNvGrpSpPr/>
        <p:nvPr/>
      </p:nvGrpSpPr>
      <p:grpSpPr>
        <a:xfrm>
          <a:off x="0" y="0"/>
          <a:ext cx="0" cy="0"/>
          <a:chOff x="0" y="0"/>
          <a:chExt cx="0" cy="0"/>
        </a:xfrm>
      </p:grpSpPr>
      <p:sp>
        <p:nvSpPr>
          <p:cNvPr id="3" name="Title 1"/>
          <p:cNvSpPr txBox="1">
            <a:spLocks/>
          </p:cNvSpPr>
          <p:nvPr userDrawn="1"/>
        </p:nvSpPr>
        <p:spPr>
          <a:xfrm>
            <a:off x="224971" y="135350"/>
            <a:ext cx="8694058" cy="911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mtClean="0"/>
              <a:t>Icons for Use Throughout – Light Theme</a:t>
            </a:r>
            <a:endParaRPr lang="en-US" dirty="0"/>
          </a:p>
        </p:txBody>
      </p:sp>
      <p:pic>
        <p:nvPicPr>
          <p:cNvPr id="4" name="Picture 3"/>
          <p:cNvPicPr preferRelativeResize="0">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226008252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normAutofit/>
          </a:bodyPr>
          <a:lstStyle/>
          <a:p>
            <a:r>
              <a:rPr lang="en-US" dirty="0" smtClean="0"/>
              <a:t>Numbers for Use Throughout – Light Theme</a:t>
            </a:r>
            <a:endParaRPr lang="en-US" dirty="0"/>
          </a:p>
        </p:txBody>
      </p:sp>
      <p:sp>
        <p:nvSpPr>
          <p:cNvPr id="4" name="Oval 3"/>
          <p:cNvSpPr/>
          <p:nvPr userDrawn="1"/>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5" name="Oval 4"/>
          <p:cNvSpPr/>
          <p:nvPr userDrawn="1"/>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6" name="Oval 5"/>
          <p:cNvSpPr/>
          <p:nvPr userDrawn="1"/>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7" name="Oval 6"/>
          <p:cNvSpPr/>
          <p:nvPr userDrawn="1"/>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8" name="Oval 7"/>
          <p:cNvSpPr/>
          <p:nvPr userDrawn="1"/>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1</a:t>
            </a:r>
            <a:endParaRPr lang="en-US" sz="2800" dirty="0">
              <a:solidFill>
                <a:schemeClr val="accent3"/>
              </a:solidFill>
              <a:latin typeface="Cambria"/>
              <a:cs typeface="Cambria"/>
            </a:endParaRPr>
          </a:p>
        </p:txBody>
      </p:sp>
      <p:sp>
        <p:nvSpPr>
          <p:cNvPr id="9" name="Oval 8"/>
          <p:cNvSpPr/>
          <p:nvPr userDrawn="1"/>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2</a:t>
            </a:r>
            <a:endParaRPr lang="en-US" sz="2800" dirty="0">
              <a:solidFill>
                <a:schemeClr val="accent3"/>
              </a:solidFill>
              <a:latin typeface="Cambria"/>
              <a:cs typeface="Cambria"/>
            </a:endParaRPr>
          </a:p>
        </p:txBody>
      </p:sp>
      <p:sp>
        <p:nvSpPr>
          <p:cNvPr id="10" name="Oval 9"/>
          <p:cNvSpPr/>
          <p:nvPr userDrawn="1"/>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latin typeface="Cambria"/>
                <a:cs typeface="Cambria"/>
              </a:rPr>
              <a:t>3</a:t>
            </a:r>
          </a:p>
        </p:txBody>
      </p:sp>
      <p:sp>
        <p:nvSpPr>
          <p:cNvPr id="11" name="Oval 10"/>
          <p:cNvSpPr/>
          <p:nvPr userDrawn="1"/>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4</a:t>
            </a:r>
            <a:endParaRPr lang="en-US" sz="2800" dirty="0">
              <a:solidFill>
                <a:schemeClr val="accent3"/>
              </a:solidFill>
              <a:latin typeface="Cambria"/>
              <a:cs typeface="Cambria"/>
            </a:endParaRPr>
          </a:p>
        </p:txBody>
      </p:sp>
      <p:sp>
        <p:nvSpPr>
          <p:cNvPr id="12" name="Oval 11"/>
          <p:cNvSpPr/>
          <p:nvPr userDrawn="1"/>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1</a:t>
            </a:r>
            <a:endParaRPr lang="en-US" sz="2800" dirty="0">
              <a:solidFill>
                <a:schemeClr val="accent6"/>
              </a:solidFill>
              <a:latin typeface="Cambria"/>
              <a:cs typeface="Cambria"/>
            </a:endParaRPr>
          </a:p>
        </p:txBody>
      </p:sp>
      <p:sp>
        <p:nvSpPr>
          <p:cNvPr id="13" name="Oval 12"/>
          <p:cNvSpPr/>
          <p:nvPr userDrawn="1"/>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2</a:t>
            </a:r>
            <a:endParaRPr lang="en-US" sz="2800" dirty="0">
              <a:solidFill>
                <a:schemeClr val="accent6"/>
              </a:solidFill>
              <a:latin typeface="Cambria"/>
              <a:cs typeface="Cambria"/>
            </a:endParaRPr>
          </a:p>
        </p:txBody>
      </p:sp>
      <p:sp>
        <p:nvSpPr>
          <p:cNvPr id="14" name="Oval 13"/>
          <p:cNvSpPr/>
          <p:nvPr userDrawn="1"/>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solidFill>
                <a:latin typeface="Cambria"/>
                <a:cs typeface="Cambria"/>
              </a:rPr>
              <a:t>3</a:t>
            </a:r>
          </a:p>
        </p:txBody>
      </p:sp>
      <p:sp>
        <p:nvSpPr>
          <p:cNvPr id="15" name="Oval 14"/>
          <p:cNvSpPr/>
          <p:nvPr userDrawn="1"/>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4</a:t>
            </a:r>
            <a:endParaRPr lang="en-US" sz="28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107688448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t>Shapes for Use Throughout – Light Theme </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152" y="1851640"/>
            <a:ext cx="640135" cy="45724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8152" y="2822060"/>
            <a:ext cx="640135" cy="45724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8152" y="3792480"/>
            <a:ext cx="640135" cy="45724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8152" y="4762900"/>
            <a:ext cx="640135" cy="457240"/>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48795" y="1851640"/>
            <a:ext cx="1371719" cy="457240"/>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348794" y="2807817"/>
            <a:ext cx="1371719" cy="451143"/>
          </a:xfrm>
          <a:prstGeom prst="rect">
            <a:avLst/>
          </a:prstGeom>
        </p:spPr>
      </p:pic>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48794" y="3792480"/>
            <a:ext cx="1371719" cy="45724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348794" y="4759328"/>
            <a:ext cx="1371719" cy="451143"/>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48661" y="1829970"/>
            <a:ext cx="1554615" cy="457240"/>
          </a:xfrm>
          <a:prstGeom prst="rect">
            <a:avLst/>
          </a:prstGeom>
        </p:spPr>
      </p:pic>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348661" y="2804390"/>
            <a:ext cx="1554615" cy="45724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348661" y="3778810"/>
            <a:ext cx="1554615" cy="457240"/>
          </a:xfrm>
          <a:prstGeom prst="rect">
            <a:avLst/>
          </a:prstGeom>
        </p:spPr>
      </p:pic>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348661" y="4753231"/>
            <a:ext cx="1554615" cy="457240"/>
          </a:xfrm>
          <a:prstGeom prst="rect">
            <a:avLst/>
          </a:prstGeom>
        </p:spPr>
      </p:pic>
    </p:spTree>
    <p:custDataLst>
      <p:tags r:id="rId1"/>
    </p:custDataLst>
    <p:extLst>
      <p:ext uri="{BB962C8B-B14F-4D97-AF65-F5344CB8AC3E}">
        <p14:creationId xmlns:p14="http://schemas.microsoft.com/office/powerpoint/2010/main" val="29964819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79"/>
            <a:ext cx="7772400" cy="911243"/>
          </a:xfrm>
        </p:spPr>
        <p:txBody>
          <a:bodyPr>
            <a:normAutofit/>
          </a:bodyPr>
          <a:lstStyle/>
          <a:p>
            <a:r>
              <a:rPr lang="en-US" dirty="0" smtClean="0"/>
              <a:t>Using Shapes as Side Flags, Tags, Banners</a:t>
            </a:r>
            <a:endParaRPr lang="en-US" dirty="0"/>
          </a:p>
        </p:txBody>
      </p:sp>
      <p:grpSp>
        <p:nvGrpSpPr>
          <p:cNvPr id="4" name="Group 3"/>
          <p:cNvGrpSpPr/>
          <p:nvPr userDrawn="1"/>
        </p:nvGrpSpPr>
        <p:grpSpPr>
          <a:xfrm>
            <a:off x="7094966" y="0"/>
            <a:ext cx="1371719" cy="457240"/>
            <a:chOff x="7094966" y="0"/>
            <a:chExt cx="1371719" cy="45724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7" name="Group 6"/>
          <p:cNvGrpSpPr/>
          <p:nvPr userDrawn="1"/>
        </p:nvGrpSpPr>
        <p:grpSpPr>
          <a:xfrm>
            <a:off x="5123903" y="-1159"/>
            <a:ext cx="1371719" cy="458399"/>
            <a:chOff x="5123903" y="-1159"/>
            <a:chExt cx="1371719" cy="458399"/>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0" name="Group 9"/>
          <p:cNvGrpSpPr/>
          <p:nvPr userDrawn="1"/>
        </p:nvGrpSpPr>
        <p:grpSpPr>
          <a:xfrm>
            <a:off x="2943880" y="-7255"/>
            <a:ext cx="1371719" cy="457240"/>
            <a:chOff x="2943880" y="-7255"/>
            <a:chExt cx="1371719" cy="45724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3" name="Group 12"/>
          <p:cNvGrpSpPr/>
          <p:nvPr userDrawn="1"/>
        </p:nvGrpSpPr>
        <p:grpSpPr>
          <a:xfrm>
            <a:off x="886300" y="-1160"/>
            <a:ext cx="1371720" cy="451143"/>
            <a:chOff x="886300" y="-1160"/>
            <a:chExt cx="1371720" cy="451143"/>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6" name="Group 15"/>
          <p:cNvGrpSpPr/>
          <p:nvPr userDrawn="1"/>
        </p:nvGrpSpPr>
        <p:grpSpPr>
          <a:xfrm>
            <a:off x="0" y="1033087"/>
            <a:ext cx="640135" cy="457240"/>
            <a:chOff x="0" y="1033087"/>
            <a:chExt cx="640135" cy="457240"/>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19" name="Group 18"/>
          <p:cNvGrpSpPr/>
          <p:nvPr userDrawn="1"/>
        </p:nvGrpSpPr>
        <p:grpSpPr>
          <a:xfrm>
            <a:off x="-1" y="1944330"/>
            <a:ext cx="640135" cy="457240"/>
            <a:chOff x="-1" y="1944330"/>
            <a:chExt cx="640135" cy="457240"/>
          </a:xfrm>
        </p:grpSpPr>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2" name="Group 21"/>
          <p:cNvGrpSpPr/>
          <p:nvPr userDrawn="1"/>
        </p:nvGrpSpPr>
        <p:grpSpPr>
          <a:xfrm>
            <a:off x="7589385" y="1055266"/>
            <a:ext cx="1554615" cy="457240"/>
            <a:chOff x="7589385" y="1055266"/>
            <a:chExt cx="1554615" cy="457240"/>
          </a:xfrm>
        </p:grpSpPr>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5" name="Group 24"/>
          <p:cNvGrpSpPr/>
          <p:nvPr userDrawn="1"/>
        </p:nvGrpSpPr>
        <p:grpSpPr>
          <a:xfrm>
            <a:off x="7589385" y="2070065"/>
            <a:ext cx="1554615" cy="457240"/>
            <a:chOff x="7589385" y="2070065"/>
            <a:chExt cx="1554615" cy="457240"/>
          </a:xfrm>
        </p:grpSpPr>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8" name="Rectangle 27"/>
          <p:cNvSpPr/>
          <p:nvPr userDrawn="1"/>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userDrawn="1"/>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userDrawn="1"/>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userDrawn="1"/>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userDrawn="1"/>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8208466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81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F05C401-A0CE-4B90-A84F-5547C4D25168}" type="datetimeFigureOut">
              <a:rPr lang="en-US" smtClean="0">
                <a:solidFill>
                  <a:prstClr val="black">
                    <a:tint val="75000"/>
                  </a:prstClr>
                </a:solidFill>
              </a:rPr>
              <a:pPr/>
              <a:t>6/7/2016</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6E982D-BFE8-4CFC-8244-C9280F7F8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8205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ln>
                  <a:noFill/>
                </a:ln>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userDrawn="1"/>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50000"/>
                  </a:schemeClr>
                </a:solidFill>
              </a:rPr>
              <a:t>BD2K Open Educational Resources | Oregon Health &amp; Science University</a:t>
            </a:r>
            <a:endParaRPr lang="en-US" dirty="0">
              <a:solidFill>
                <a:schemeClr val="accent5">
                  <a:lumMod val="50000"/>
                </a:schemeClr>
              </a:solidFill>
            </a:endParaRPr>
          </a:p>
        </p:txBody>
      </p:sp>
    </p:spTree>
    <p:custDataLst>
      <p:tags r:id="rId1"/>
    </p:custDataLst>
    <p:extLst>
      <p:ext uri="{BB962C8B-B14F-4D97-AF65-F5344CB8AC3E}">
        <p14:creationId xmlns:p14="http://schemas.microsoft.com/office/powerpoint/2010/main" val="42206673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130036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849349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0631590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tags r:id="rId1"/>
    </p:custDataLst>
    <p:extLst>
      <p:ext uri="{BB962C8B-B14F-4D97-AF65-F5344CB8AC3E}">
        <p14:creationId xmlns:p14="http://schemas.microsoft.com/office/powerpoint/2010/main" val="361259464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12863939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1447067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4964129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8467967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1218720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9150660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5861736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userDrawn="1"/>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79465183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71695641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 Left 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0" y="0"/>
            <a:ext cx="9144000" cy="6858249"/>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54355472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 Left Purp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522"/>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6997933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 Left Blu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3820" y="0"/>
            <a:ext cx="914018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266868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 Left Gol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0" y="0"/>
            <a:ext cx="9144000" cy="6860658"/>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5164190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Break Left Gree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userDrawn="1">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userDrawn="1">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0608934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6010687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7148729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Break Left Gol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7445973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n>
                  <a:noFill/>
                </a:ln>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n>
                  <a:noFill/>
                </a:ln>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46931862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solidFill>
                  <a:schemeClr val="bg1"/>
                </a:solidFill>
              </a:rPr>
              <a:t>Icons for Use Throughout – Dark Theme</a:t>
            </a:r>
            <a:endParaRPr lang="en-US" dirty="0">
              <a:solidFill>
                <a:schemeClr val="bg1"/>
              </a:solidFill>
            </a:endParaRPr>
          </a:p>
        </p:txBody>
      </p:sp>
      <p:pic>
        <p:nvPicPr>
          <p:cNvPr id="4" name="Picture 3"/>
          <p:cNvPicPr preferRelativeResize="0">
            <a:picLocks noChangeAspect="1"/>
          </p:cNvPicPr>
          <p:nvPr userDrawn="1"/>
        </p:nvPicPr>
        <p:blipFill>
          <a:blip r:embed="rId3" cstate="print">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userDrawn="1"/>
        </p:nvPicPr>
        <p:blipFill>
          <a:blip r:embed="rId4" cstate="print">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userDrawn="1"/>
        </p:nvPicPr>
        <p:blipFill>
          <a:blip r:embed="rId7">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userDrawn="1"/>
        </p:nvPicPr>
        <p:blipFill>
          <a:blip r:embed="rId8">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userDrawn="1"/>
        </p:nvPicPr>
        <p:blipFill>
          <a:blip r:embed="rId9">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userDrawn="1"/>
        </p:nvPicPr>
        <p:blipFill>
          <a:blip r:embed="rId10">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userDrawn="1"/>
        </p:nvPicPr>
        <p:blipFill>
          <a:blip r:embed="rId11">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userDrawn="1"/>
        </p:nvPicPr>
        <p:blipFill>
          <a:blip r:embed="rId12">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userDrawn="1"/>
        </p:nvPicPr>
        <p:blipFill>
          <a:blip r:embed="rId13">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userDrawn="1"/>
        </p:nvPicPr>
        <p:blipFill>
          <a:blip r:embed="rId14">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userDrawn="1"/>
        </p:nvPicPr>
        <p:blipFill>
          <a:blip r:embed="rId15">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userDrawn="1"/>
        </p:nvPicPr>
        <p:blipFill>
          <a:blip r:embed="rId16">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userDrawn="1"/>
        </p:nvPicPr>
        <p:blipFill>
          <a:blip r:embed="rId17">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userDrawn="1"/>
        </p:nvPicPr>
        <p:blipFill>
          <a:blip r:embed="rId18">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userDrawn="1"/>
        </p:nvPicPr>
        <p:blipFill>
          <a:blip r:embed="rId19">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userDrawn="1"/>
        </p:nvPicPr>
        <p:blipFill>
          <a:blip r:embed="rId20">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29364676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108807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solidFill>
                  <a:schemeClr val="bg1"/>
                </a:solidFill>
              </a:rPr>
              <a:t>Numbers for Use Throughout – Dark Theme</a:t>
            </a:r>
            <a:endParaRPr lang="en-US" dirty="0">
              <a:solidFill>
                <a:schemeClr val="bg1"/>
              </a:solidFill>
            </a:endParaRPr>
          </a:p>
        </p:txBody>
      </p:sp>
      <p:sp>
        <p:nvSpPr>
          <p:cNvPr id="4" name="Oval 3"/>
          <p:cNvSpPr/>
          <p:nvPr userDrawn="1"/>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1</a:t>
            </a:r>
            <a:endParaRPr lang="en-US" sz="2800" dirty="0">
              <a:solidFill>
                <a:schemeClr val="tx1">
                  <a:lumMod val="40000"/>
                  <a:lumOff val="60000"/>
                </a:schemeClr>
              </a:solidFill>
              <a:latin typeface="Cambria"/>
              <a:cs typeface="Cambria"/>
            </a:endParaRPr>
          </a:p>
        </p:txBody>
      </p:sp>
      <p:sp>
        <p:nvSpPr>
          <p:cNvPr id="5" name="Oval 4"/>
          <p:cNvSpPr/>
          <p:nvPr userDrawn="1"/>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2</a:t>
            </a:r>
            <a:endParaRPr lang="en-US" sz="2800" dirty="0">
              <a:solidFill>
                <a:schemeClr val="tx1">
                  <a:lumMod val="40000"/>
                  <a:lumOff val="60000"/>
                </a:schemeClr>
              </a:solidFill>
              <a:latin typeface="Cambria"/>
              <a:cs typeface="Cambria"/>
            </a:endParaRPr>
          </a:p>
        </p:txBody>
      </p:sp>
      <p:sp>
        <p:nvSpPr>
          <p:cNvPr id="6" name="Oval 5"/>
          <p:cNvSpPr/>
          <p:nvPr userDrawn="1"/>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40000"/>
                    <a:lumOff val="60000"/>
                  </a:schemeClr>
                </a:solidFill>
                <a:latin typeface="Cambria"/>
                <a:cs typeface="Cambria"/>
              </a:rPr>
              <a:t>3</a:t>
            </a:r>
          </a:p>
        </p:txBody>
      </p:sp>
      <p:sp>
        <p:nvSpPr>
          <p:cNvPr id="7" name="Oval 6"/>
          <p:cNvSpPr/>
          <p:nvPr userDrawn="1"/>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4</a:t>
            </a:r>
            <a:endParaRPr lang="en-US" sz="2800" dirty="0">
              <a:solidFill>
                <a:schemeClr val="tx1">
                  <a:lumMod val="40000"/>
                  <a:lumOff val="60000"/>
                </a:schemeClr>
              </a:solidFill>
              <a:latin typeface="Cambria"/>
              <a:cs typeface="Cambria"/>
            </a:endParaRPr>
          </a:p>
        </p:txBody>
      </p:sp>
      <p:sp>
        <p:nvSpPr>
          <p:cNvPr id="8" name="Oval 7"/>
          <p:cNvSpPr/>
          <p:nvPr userDrawn="1"/>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1</a:t>
            </a:r>
            <a:endParaRPr lang="en-US" sz="2800" dirty="0">
              <a:solidFill>
                <a:schemeClr val="accent3">
                  <a:lumMod val="40000"/>
                  <a:lumOff val="60000"/>
                </a:schemeClr>
              </a:solidFill>
              <a:latin typeface="Cambria"/>
              <a:cs typeface="Cambria"/>
            </a:endParaRPr>
          </a:p>
        </p:txBody>
      </p:sp>
      <p:sp>
        <p:nvSpPr>
          <p:cNvPr id="9" name="Oval 8"/>
          <p:cNvSpPr/>
          <p:nvPr userDrawn="1"/>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2</a:t>
            </a:r>
            <a:endParaRPr lang="en-US" sz="2800" dirty="0">
              <a:solidFill>
                <a:schemeClr val="accent3">
                  <a:lumMod val="40000"/>
                  <a:lumOff val="60000"/>
                </a:schemeClr>
              </a:solidFill>
              <a:latin typeface="Cambria"/>
              <a:cs typeface="Cambria"/>
            </a:endParaRPr>
          </a:p>
        </p:txBody>
      </p:sp>
      <p:sp>
        <p:nvSpPr>
          <p:cNvPr id="10" name="Oval 9"/>
          <p:cNvSpPr/>
          <p:nvPr userDrawn="1"/>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lumMod val="40000"/>
                    <a:lumOff val="60000"/>
                  </a:schemeClr>
                </a:solidFill>
                <a:latin typeface="Cambria"/>
                <a:cs typeface="Cambria"/>
              </a:rPr>
              <a:t>3</a:t>
            </a:r>
          </a:p>
        </p:txBody>
      </p:sp>
      <p:sp>
        <p:nvSpPr>
          <p:cNvPr id="11" name="Oval 10"/>
          <p:cNvSpPr/>
          <p:nvPr userDrawn="1"/>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4</a:t>
            </a:r>
            <a:endParaRPr lang="en-US" sz="2800" dirty="0">
              <a:solidFill>
                <a:schemeClr val="accent3">
                  <a:lumMod val="40000"/>
                  <a:lumOff val="60000"/>
                </a:schemeClr>
              </a:solidFill>
              <a:latin typeface="Cambria"/>
              <a:cs typeface="Cambria"/>
            </a:endParaRPr>
          </a:p>
        </p:txBody>
      </p:sp>
      <p:sp>
        <p:nvSpPr>
          <p:cNvPr id="12" name="Oval 11"/>
          <p:cNvSpPr/>
          <p:nvPr userDrawn="1"/>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1</a:t>
            </a:r>
            <a:endParaRPr lang="en-US" sz="2800" dirty="0">
              <a:solidFill>
                <a:schemeClr val="accent6">
                  <a:lumMod val="40000"/>
                  <a:lumOff val="60000"/>
                </a:schemeClr>
              </a:solidFill>
              <a:latin typeface="Cambria"/>
              <a:cs typeface="Cambria"/>
            </a:endParaRPr>
          </a:p>
        </p:txBody>
      </p:sp>
      <p:sp>
        <p:nvSpPr>
          <p:cNvPr id="13" name="Oval 12"/>
          <p:cNvSpPr/>
          <p:nvPr userDrawn="1"/>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2</a:t>
            </a:r>
            <a:endParaRPr lang="en-US" sz="2800" dirty="0">
              <a:solidFill>
                <a:schemeClr val="accent6">
                  <a:lumMod val="40000"/>
                  <a:lumOff val="60000"/>
                </a:schemeClr>
              </a:solidFill>
              <a:latin typeface="Cambria"/>
              <a:cs typeface="Cambria"/>
            </a:endParaRPr>
          </a:p>
        </p:txBody>
      </p:sp>
      <p:sp>
        <p:nvSpPr>
          <p:cNvPr id="14" name="Oval 13"/>
          <p:cNvSpPr/>
          <p:nvPr userDrawn="1"/>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40000"/>
                    <a:lumOff val="60000"/>
                  </a:schemeClr>
                </a:solidFill>
                <a:latin typeface="Cambria"/>
                <a:cs typeface="Cambria"/>
              </a:rPr>
              <a:t>3</a:t>
            </a:r>
          </a:p>
        </p:txBody>
      </p:sp>
      <p:sp>
        <p:nvSpPr>
          <p:cNvPr id="15" name="Oval 14"/>
          <p:cNvSpPr/>
          <p:nvPr userDrawn="1"/>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4</a:t>
            </a:r>
            <a:endParaRPr lang="en-US" sz="28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246894263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dirty="0" smtClean="0">
                <a:solidFill>
                  <a:schemeClr val="bg1"/>
                </a:solidFill>
              </a:rPr>
              <a:t>Shapes for Use Throughout – Dark Theme </a:t>
            </a:r>
            <a:endParaRPr lang="en-US" dirty="0">
              <a:solidFill>
                <a:schemeClr val="bg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758" y="1577320"/>
            <a:ext cx="640135" cy="45724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5758" y="2664580"/>
            <a:ext cx="640135" cy="45724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5758" y="3751840"/>
            <a:ext cx="640135" cy="45724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5758" y="4839100"/>
            <a:ext cx="640135" cy="457240"/>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96880" y="2693629"/>
            <a:ext cx="1371719" cy="451143"/>
          </a:xfrm>
          <a:prstGeom prst="rect">
            <a:avLst/>
          </a:prstGeom>
        </p:spPr>
      </p:pic>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96881" y="3751840"/>
            <a:ext cx="1371719" cy="45724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296882" y="4845197"/>
            <a:ext cx="1371719" cy="451143"/>
          </a:xfrm>
          <a:prstGeom prst="rect">
            <a:avLst/>
          </a:prstGeom>
        </p:spPr>
      </p:pic>
      <p:pic>
        <p:nvPicPr>
          <p:cNvPr id="12" name="Picture 1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428520" y="1597729"/>
            <a:ext cx="1554615" cy="457240"/>
          </a:xfrm>
          <a:prstGeom prst="rect">
            <a:avLst/>
          </a:prstGeom>
        </p:spPr>
      </p:pic>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428520" y="2679012"/>
            <a:ext cx="1554615" cy="45724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428520" y="3760295"/>
            <a:ext cx="1554615" cy="457240"/>
          </a:xfrm>
          <a:prstGeom prst="rect">
            <a:avLst/>
          </a:prstGeom>
        </p:spPr>
      </p:pic>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28520" y="4841577"/>
            <a:ext cx="1554615" cy="457240"/>
          </a:xfrm>
          <a:prstGeom prst="rect">
            <a:avLst/>
          </a:prstGeom>
        </p:spPr>
      </p:pic>
    </p:spTree>
    <p:custDataLst>
      <p:tags r:id="rId1"/>
    </p:custDataLst>
    <p:extLst>
      <p:ext uri="{BB962C8B-B14F-4D97-AF65-F5344CB8AC3E}">
        <p14:creationId xmlns:p14="http://schemas.microsoft.com/office/powerpoint/2010/main" val="185596751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79"/>
            <a:ext cx="7772400" cy="911243"/>
          </a:xfrm>
        </p:spPr>
        <p:txBody>
          <a:bodyPr>
            <a:normAutofit/>
          </a:bodyPr>
          <a:lstStyle/>
          <a:p>
            <a:r>
              <a:rPr lang="en-US" dirty="0" smtClean="0"/>
              <a:t>Using Shapes as Side Flags, Tags, Banners</a:t>
            </a:r>
            <a:endParaRPr lang="en-US" dirty="0"/>
          </a:p>
        </p:txBody>
      </p:sp>
      <p:grpSp>
        <p:nvGrpSpPr>
          <p:cNvPr id="5" name="Group 4"/>
          <p:cNvGrpSpPr/>
          <p:nvPr userDrawn="1"/>
        </p:nvGrpSpPr>
        <p:grpSpPr>
          <a:xfrm>
            <a:off x="7094966" y="0"/>
            <a:ext cx="1371719" cy="457240"/>
            <a:chOff x="7094966" y="0"/>
            <a:chExt cx="1371719" cy="45724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8" name="Group 7"/>
          <p:cNvGrpSpPr/>
          <p:nvPr userDrawn="1"/>
        </p:nvGrpSpPr>
        <p:grpSpPr>
          <a:xfrm>
            <a:off x="5123903" y="-1159"/>
            <a:ext cx="1371719" cy="458399"/>
            <a:chOff x="5123903" y="-1159"/>
            <a:chExt cx="1371719" cy="45839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1" name="Group 10"/>
          <p:cNvGrpSpPr/>
          <p:nvPr userDrawn="1"/>
        </p:nvGrpSpPr>
        <p:grpSpPr>
          <a:xfrm>
            <a:off x="2943880" y="-7255"/>
            <a:ext cx="1371719" cy="457240"/>
            <a:chOff x="2943880" y="-7255"/>
            <a:chExt cx="1371719" cy="45724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4" name="Group 13"/>
          <p:cNvGrpSpPr/>
          <p:nvPr userDrawn="1"/>
        </p:nvGrpSpPr>
        <p:grpSpPr>
          <a:xfrm>
            <a:off x="886300" y="-1160"/>
            <a:ext cx="1371720" cy="451143"/>
            <a:chOff x="886300" y="-1160"/>
            <a:chExt cx="1371720" cy="451143"/>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6" name="TextBox 15"/>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7" name="Group 16"/>
          <p:cNvGrpSpPr/>
          <p:nvPr userDrawn="1"/>
        </p:nvGrpSpPr>
        <p:grpSpPr>
          <a:xfrm>
            <a:off x="0" y="1033087"/>
            <a:ext cx="640135" cy="457240"/>
            <a:chOff x="0" y="1033087"/>
            <a:chExt cx="640135" cy="457240"/>
          </a:xfrm>
        </p:grpSpPr>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20" name="Group 19"/>
          <p:cNvGrpSpPr/>
          <p:nvPr userDrawn="1"/>
        </p:nvGrpSpPr>
        <p:grpSpPr>
          <a:xfrm>
            <a:off x="-1" y="1944330"/>
            <a:ext cx="640135" cy="457240"/>
            <a:chOff x="-1" y="1944330"/>
            <a:chExt cx="640135" cy="457240"/>
          </a:xfrm>
        </p:grpSpPr>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3" name="Group 22"/>
          <p:cNvGrpSpPr/>
          <p:nvPr userDrawn="1"/>
        </p:nvGrpSpPr>
        <p:grpSpPr>
          <a:xfrm>
            <a:off x="7589385" y="1055266"/>
            <a:ext cx="1554615" cy="457240"/>
            <a:chOff x="7589385" y="1055266"/>
            <a:chExt cx="1554615" cy="457240"/>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6" name="Group 25"/>
          <p:cNvGrpSpPr/>
          <p:nvPr userDrawn="1"/>
        </p:nvGrpSpPr>
        <p:grpSpPr>
          <a:xfrm>
            <a:off x="7589385" y="2070065"/>
            <a:ext cx="1554615" cy="457240"/>
            <a:chOff x="7589385" y="2070065"/>
            <a:chExt cx="1554615" cy="457240"/>
          </a:xfrm>
        </p:grpSpPr>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9" name="Rectangle 28"/>
          <p:cNvSpPr/>
          <p:nvPr userDrawn="1"/>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userDrawn="1"/>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userDrawn="1"/>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userDrawn="1"/>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userDrawn="1"/>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sp>
        <p:nvSpPr>
          <p:cNvPr id="35" name="TextBox 34"/>
          <p:cNvSpPr txBox="1"/>
          <p:nvPr userDrawn="1"/>
        </p:nvSpPr>
        <p:spPr>
          <a:xfrm>
            <a:off x="2296880" y="1557397"/>
            <a:ext cx="1371720" cy="615553"/>
          </a:xfrm>
          <a:prstGeom prst="rect">
            <a:avLst/>
          </a:prstGeom>
          <a:no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mj-lt"/>
                <a:ea typeface="+mn-ea"/>
                <a:cs typeface="+mn-cs"/>
              </a:rPr>
              <a:t>Glossary</a:t>
            </a:r>
          </a:p>
          <a:p>
            <a:pPr algn="ctr"/>
            <a:endParaRPr lang="en-US" dirty="0"/>
          </a:p>
        </p:txBody>
      </p:sp>
    </p:spTree>
    <p:custDataLst>
      <p:tags r:id="rId1"/>
    </p:custDataLst>
    <p:extLst>
      <p:ext uri="{BB962C8B-B14F-4D97-AF65-F5344CB8AC3E}">
        <p14:creationId xmlns:p14="http://schemas.microsoft.com/office/powerpoint/2010/main" val="14996066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503801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6075695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solidFill>
                  <a:schemeClr val="bg2">
                    <a:lumMod val="90000"/>
                  </a:schemeClr>
                </a:solidFill>
              </a:defRPr>
            </a:lvl1pPr>
            <a:lvl2pPr>
              <a:defRPr>
                <a:solidFill>
                  <a:schemeClr val="bg2">
                    <a:lumMod val="90000"/>
                  </a:schemeClr>
                </a:solidFill>
              </a:defRPr>
            </a:lvl2pPr>
            <a:lvl3pPr>
              <a:defRPr>
                <a:solidFill>
                  <a:schemeClr val="bg2">
                    <a:lumMod val="90000"/>
                  </a:schemeClr>
                </a:solidFill>
              </a:defRPr>
            </a:lvl3pPr>
            <a:lvl4pPr>
              <a:defRPr>
                <a:solidFill>
                  <a:schemeClr val="bg2">
                    <a:lumMod val="90000"/>
                  </a:schemeClr>
                </a:solidFill>
              </a:defRPr>
            </a:lvl4pPr>
            <a:lvl5pPr>
              <a:defRPr>
                <a:solidFill>
                  <a:schemeClr val="bg2">
                    <a:lumMod val="9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ustDataLst>
      <p:tags r:id="rId1"/>
    </p:custDataLst>
    <p:extLst>
      <p:ext uri="{BB962C8B-B14F-4D97-AF65-F5344CB8AC3E}">
        <p14:creationId xmlns:p14="http://schemas.microsoft.com/office/powerpoint/2010/main" val="12860823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userDrawn="1"/>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userDrawn="1"/>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1623282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ags" Target="../tags/tag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Click to edit Master text styles</a:t>
            </a:r>
          </a:p>
          <a:p>
            <a:pPr marL="514350" marR="0" lvl="1"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Second level</a:t>
            </a:r>
          </a:p>
          <a:p>
            <a:pPr marL="857250" marR="0" lvl="2"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Third level</a:t>
            </a:r>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Fifth level</a:t>
            </a:r>
            <a:endParaRPr kumimoji="0" lang="en-US" sz="1350" b="0" i="0" u="none" strike="noStrike" kern="1200" cap="none" spc="0" normalizeH="0" baseline="0" noProof="0" dirty="0">
              <a:ln>
                <a:noFill/>
              </a:ln>
              <a:solidFill>
                <a:srgbClr val="383733"/>
              </a:solidFill>
              <a:effectLst/>
              <a:uLnTx/>
              <a:uFillTx/>
              <a:latin typeface="Arial" panose="020B0604020202020204" pitchFamily="34" charset="0"/>
              <a:ea typeface="+mn-ea"/>
              <a:cs typeface="Arial" panose="020B0604020202020204" pitchFamily="34" charset="0"/>
            </a:endParaRPr>
          </a:p>
        </p:txBody>
      </p:sp>
    </p:spTree>
    <p:custDataLst>
      <p:tags r:id="rId29"/>
    </p:custDataLst>
    <p:extLst>
      <p:ext uri="{BB962C8B-B14F-4D97-AF65-F5344CB8AC3E}">
        <p14:creationId xmlns:p14="http://schemas.microsoft.com/office/powerpoint/2010/main" val="2993968799"/>
      </p:ext>
    </p:extLst>
  </p:cSld>
  <p:clrMap bg1="lt1" tx1="dk1" bg2="lt2" tx2="dk2" accent1="accent1" accent2="accent2" accent3="accent3" accent4="accent4" accent5="accent5" accent6="accent6" hlink="hlink" folHlink="folHlink"/>
  <p:sldLayoutIdLst>
    <p:sldLayoutId id="2147483690" r:id="rId1"/>
    <p:sldLayoutId id="2147483711" r:id="rId2"/>
    <p:sldLayoutId id="2147483691" r:id="rId3"/>
    <p:sldLayoutId id="2147483695" r:id="rId4"/>
    <p:sldLayoutId id="2147483692" r:id="rId5"/>
    <p:sldLayoutId id="2147483712" r:id="rId6"/>
    <p:sldLayoutId id="2147483713" r:id="rId7"/>
    <p:sldLayoutId id="2147483714" r:id="rId8"/>
    <p:sldLayoutId id="2147483707" r:id="rId9"/>
    <p:sldLayoutId id="2147483708" r:id="rId10"/>
    <p:sldLayoutId id="2147483709" r:id="rId11"/>
    <p:sldLayoutId id="2147483710" r:id="rId12"/>
    <p:sldLayoutId id="2147483704" r:id="rId13"/>
    <p:sldLayoutId id="2147483749" r:id="rId14"/>
    <p:sldLayoutId id="2147483700" r:id="rId15"/>
    <p:sldLayoutId id="2147483750" r:id="rId16"/>
    <p:sldLayoutId id="2147483701" r:id="rId17"/>
    <p:sldLayoutId id="2147483751" r:id="rId18"/>
    <p:sldLayoutId id="2147483702" r:id="rId19"/>
    <p:sldLayoutId id="2147483752" r:id="rId20"/>
    <p:sldLayoutId id="2147483698" r:id="rId21"/>
    <p:sldLayoutId id="2147483715" r:id="rId22"/>
    <p:sldLayoutId id="2147483717" r:id="rId23"/>
    <p:sldLayoutId id="2147483741" r:id="rId24"/>
    <p:sldLayoutId id="2147483743" r:id="rId25"/>
    <p:sldLayoutId id="2147483757" r:id="rId26"/>
    <p:sldLayoutId id="2147483758" r:id="rId27"/>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Click to edit Master text styles</a:t>
            </a:r>
          </a:p>
          <a:p>
            <a:pPr marL="514350" marR="0" lvl="1"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Second level</a:t>
            </a:r>
          </a:p>
          <a:p>
            <a:pPr marL="857250" marR="0" lvl="2"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Third level</a:t>
            </a:r>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Fifth level</a:t>
            </a:r>
            <a:endParaRPr kumimoji="0" lang="en-US" sz="1350" b="0" i="0" u="none" strike="noStrike" kern="1200" cap="none" spc="0" normalizeH="0" baseline="0" noProof="0" dirty="0">
              <a:ln>
                <a:noFill/>
              </a:ln>
              <a:solidFill>
                <a:srgbClr val="383733"/>
              </a:solidFill>
              <a:effectLst/>
              <a:uLnTx/>
              <a:uFillTx/>
              <a:latin typeface="Arial" panose="020B0604020202020204" pitchFamily="34" charset="0"/>
              <a:ea typeface="+mn-ea"/>
              <a:cs typeface="Arial" panose="020B0604020202020204" pitchFamily="34" charset="0"/>
            </a:endParaRPr>
          </a:p>
        </p:txBody>
      </p:sp>
    </p:spTree>
    <p:custDataLst>
      <p:tags r:id="rId27"/>
    </p:custDataLst>
    <p:extLst>
      <p:ext uri="{BB962C8B-B14F-4D97-AF65-F5344CB8AC3E}">
        <p14:creationId xmlns:p14="http://schemas.microsoft.com/office/powerpoint/2010/main" val="2505382995"/>
      </p:ext>
    </p:extLst>
  </p:cSld>
  <p:clrMap bg1="lt1" tx1="dk1" bg2="lt2" tx2="dk2" accent1="accent1" accent2="accent2" accent3="accent3" accent4="accent4" accent5="accent5" accent6="accent6" hlink="hlink" folHlink="folHlink"/>
  <p:sldLayoutIdLst>
    <p:sldLayoutId id="2147483721" r:id="rId1"/>
    <p:sldLayoutId id="2147483725" r:id="rId2"/>
    <p:sldLayoutId id="2147483726" r:id="rId3"/>
    <p:sldLayoutId id="2147483727" r:id="rId4"/>
    <p:sldLayoutId id="2147483728" r:id="rId5"/>
    <p:sldLayoutId id="2147483748" r:id="rId6"/>
    <p:sldLayoutId id="2147483729" r:id="rId7"/>
    <p:sldLayoutId id="2147483747" r:id="rId8"/>
    <p:sldLayoutId id="2147483730" r:id="rId9"/>
    <p:sldLayoutId id="2147483746" r:id="rId10"/>
    <p:sldLayoutId id="2147483731" r:id="rId11"/>
    <p:sldLayoutId id="2147483745" r:id="rId12"/>
    <p:sldLayoutId id="2147483732" r:id="rId13"/>
    <p:sldLayoutId id="2147483733" r:id="rId14"/>
    <p:sldLayoutId id="2147483734" r:id="rId15"/>
    <p:sldLayoutId id="2147483735" r:id="rId16"/>
    <p:sldLayoutId id="2147483753" r:id="rId17"/>
    <p:sldLayoutId id="2147483754" r:id="rId18"/>
    <p:sldLayoutId id="2147483755" r:id="rId19"/>
    <p:sldLayoutId id="2147483756" r:id="rId20"/>
    <p:sldLayoutId id="2147483736" r:id="rId21"/>
    <p:sldLayoutId id="2147483738" r:id="rId22"/>
    <p:sldLayoutId id="2147483740" r:id="rId23"/>
    <p:sldLayoutId id="2147483742" r:id="rId24"/>
    <p:sldLayoutId id="2147483744" r:id="rId25"/>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ln>
            <a:solidFill>
              <a:schemeClr val="tx1"/>
            </a:solidFill>
          </a:ln>
          <a:solidFill>
            <a:schemeClr val="bg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ln>
            <a:solidFill>
              <a:schemeClr val="tx1"/>
            </a:solidFill>
          </a:ln>
          <a:solidFill>
            <a:schemeClr val="bg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ln>
            <a:solidFill>
              <a:schemeClr val="tx1"/>
            </a:solidFill>
          </a:ln>
          <a:solidFill>
            <a:schemeClr val="bg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solidFill>
              <a:schemeClr val="tx1"/>
            </a:solidFill>
          </a:ln>
          <a:solidFill>
            <a:schemeClr val="bg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solidFill>
              <a:schemeClr val="tx1"/>
            </a:solidFill>
          </a:ln>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59.xml"/><Relationship Id="rId5" Type="http://schemas.openxmlformats.org/officeDocument/2006/relationships/image" Target="../media/image20.png"/><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55.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5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6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6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6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6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6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6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7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71.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7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6.xml"/><Relationship Id="rId1" Type="http://schemas.openxmlformats.org/officeDocument/2006/relationships/tags" Target="../tags/tag7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6.xml"/><Relationship Id="rId1" Type="http://schemas.openxmlformats.org/officeDocument/2006/relationships/tags" Target="../tags/tag76.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77.xml"/><Relationship Id="rId5" Type="http://schemas.openxmlformats.org/officeDocument/2006/relationships/image" Target="../media/image5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5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7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8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tags" Target="../tags/tag8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8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85.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8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ags" Target="../tags/tag5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0.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4.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5.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6.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9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98.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ags" Target="../tags/tag55.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ags" Target="../tags/tag9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10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ags" Target="../tags/tag10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10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0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104.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105.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tags" Target="../tags/tag56.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Data Visualization</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2"/>
                </a:solidFill>
              </a:rPr>
              <a:t>BD2K </a:t>
            </a:r>
            <a:r>
              <a:rPr lang="en-US" dirty="0" smtClean="0">
                <a:solidFill>
                  <a:schemeClr val="bg2"/>
                </a:solidFill>
              </a:rPr>
              <a:t>18-1 </a:t>
            </a:r>
            <a:r>
              <a:rPr lang="en-US" dirty="0" smtClean="0">
                <a:solidFill>
                  <a:schemeClr val="bg2"/>
                </a:solidFill>
              </a:rPr>
              <a:t>| </a:t>
            </a:r>
            <a:r>
              <a:rPr lang="en-US" dirty="0" smtClean="0"/>
              <a:t>Introduction to Visualization</a:t>
            </a:r>
            <a:endParaRPr lang="en-US" dirty="0" smtClean="0">
              <a:solidFill>
                <a:schemeClr val="bg2"/>
              </a:solidFill>
            </a:endParaRPr>
          </a:p>
          <a:p>
            <a:r>
              <a:rPr lang="en-US" dirty="0" smtClean="0">
                <a:solidFill>
                  <a:schemeClr val="bg2"/>
                </a:solidFill>
              </a:rPr>
              <a:t>Jackie Wirz, PhD | Oregon Health &amp; Science University</a:t>
            </a:r>
            <a:endParaRPr lang="en-US" dirty="0">
              <a:solidFill>
                <a:schemeClr val="bg2"/>
              </a:solidFill>
            </a:endParaRPr>
          </a:p>
        </p:txBody>
      </p:sp>
    </p:spTree>
    <p:custDataLst>
      <p:tags r:id="rId1"/>
    </p:custDataLst>
    <p:extLst>
      <p:ext uri="{BB962C8B-B14F-4D97-AF65-F5344CB8AC3E}">
        <p14:creationId xmlns:p14="http://schemas.microsoft.com/office/powerpoint/2010/main" val="803482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Why are we doing this anyway?</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a:t>By Scan: History of Science Collections, University of Oklahoma Libraries Original: Galileo Galilei [Public domain], via Wikimedia Commons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91" y="155556"/>
            <a:ext cx="914400" cy="914400"/>
          </a:xfrm>
          <a:prstGeom prst="rect">
            <a:avLst/>
          </a:prstGeom>
        </p:spPr>
      </p:pic>
      <p:pic>
        <p:nvPicPr>
          <p:cNvPr id="1026" name="Picture 2" descr="File:Sidereus Nuncius Medicean Stars.jpg"/>
          <p:cNvPicPr>
            <a:picLocks noChangeAspect="1" noChangeArrowheads="1"/>
          </p:cNvPicPr>
          <p:nvPr/>
        </p:nvPicPr>
        <p:blipFill rotWithShape="1">
          <a:blip r:embed="rId4">
            <a:extLst>
              <a:ext uri="{28A0092B-C50C-407E-A947-70E740481C1C}">
                <a14:useLocalDpi xmlns:a14="http://schemas.microsoft.com/office/drawing/2010/main" val="0"/>
              </a:ext>
            </a:extLst>
          </a:blip>
          <a:srcRect l="5282" t="2201" r="19530" b="19346"/>
          <a:stretch/>
        </p:blipFill>
        <p:spPr bwMode="auto">
          <a:xfrm>
            <a:off x="1928261" y="1598686"/>
            <a:ext cx="2391973" cy="37363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3693319"/>
          </a:xfrm>
          <a:prstGeom prst="rect">
            <a:avLst/>
          </a:prstGeom>
          <a:noFill/>
        </p:spPr>
        <p:txBody>
          <a:bodyPr wrap="square" rtlCol="0">
            <a:spAutoFit/>
          </a:bodyPr>
          <a:lstStyle/>
          <a:p>
            <a:r>
              <a:rPr lang="en-US" dirty="0" smtClean="0"/>
              <a:t>In 1610, Galileo Galilei published </a:t>
            </a:r>
            <a:r>
              <a:rPr lang="en-US" dirty="0" err="1" smtClean="0"/>
              <a:t>Sidereus</a:t>
            </a:r>
            <a:r>
              <a:rPr lang="en-US" dirty="0" smtClean="0"/>
              <a:t> </a:t>
            </a:r>
            <a:r>
              <a:rPr lang="en-US" dirty="0" err="1" smtClean="0"/>
              <a:t>Nuncius</a:t>
            </a:r>
            <a:r>
              <a:rPr lang="en-US" dirty="0" smtClean="0"/>
              <a:t>, which featured figures directly inserted into the main body text.  He created the concept of "</a:t>
            </a:r>
            <a:r>
              <a:rPr lang="en-US" dirty="0" err="1"/>
              <a:t>oculate</a:t>
            </a:r>
            <a:r>
              <a:rPr lang="en-US" dirty="0"/>
              <a:t> </a:t>
            </a:r>
            <a:r>
              <a:rPr lang="en-US" dirty="0" err="1" smtClean="0"/>
              <a:t>certitudine</a:t>
            </a:r>
            <a:r>
              <a:rPr lang="en-US" dirty="0" smtClean="0"/>
              <a:t>”, which </a:t>
            </a:r>
            <a:r>
              <a:rPr lang="en-US" dirty="0"/>
              <a:t>loosely translates as "visible </a:t>
            </a:r>
            <a:r>
              <a:rPr lang="en-US" dirty="0" smtClean="0"/>
              <a:t>certainty” – wordy arguments become unnecessary when visual, evidence-based data is presented.</a:t>
            </a:r>
            <a:endParaRPr lang="en-US" dirty="0"/>
          </a:p>
        </p:txBody>
      </p:sp>
    </p:spTree>
    <p:custDataLst>
      <p:tags r:id="rId1"/>
    </p:custDataLst>
    <p:extLst>
      <p:ext uri="{BB962C8B-B14F-4D97-AF65-F5344CB8AC3E}">
        <p14:creationId xmlns:p14="http://schemas.microsoft.com/office/powerpoint/2010/main" val="116915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Why are we doing this anyway?</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err="1" smtClean="0"/>
              <a:t>Tamiko</a:t>
            </a:r>
            <a:r>
              <a:rPr lang="en-US" sz="1000" dirty="0" smtClean="0"/>
              <a:t> </a:t>
            </a:r>
            <a:r>
              <a:rPr lang="en-US" sz="1000" dirty="0"/>
              <a:t>Thiel 1984 (OTRS communication from photographer) [CC BY-SA 3.0 </a:t>
            </a:r>
            <a:r>
              <a:rPr lang="en-US" sz="1000" dirty="0" smtClean="0"/>
              <a:t>], </a:t>
            </a:r>
            <a:r>
              <a:rPr lang="en-US" sz="1000" dirty="0"/>
              <a:t>via Wikimedia Commons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91" y="155556"/>
            <a:ext cx="914400"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3416320"/>
          </a:xfrm>
          <a:prstGeom prst="rect">
            <a:avLst/>
          </a:prstGeom>
          <a:noFill/>
        </p:spPr>
        <p:txBody>
          <a:bodyPr wrap="square" rtlCol="0">
            <a:spAutoFit/>
          </a:bodyPr>
          <a:lstStyle/>
          <a:p>
            <a:r>
              <a:rPr lang="en-US" dirty="0"/>
              <a:t>“What I am really try to do is bring birth to clarity…  It's all visual. It's hard to explain</a:t>
            </a:r>
            <a:r>
              <a:rPr lang="en-US" dirty="0" smtClean="0"/>
              <a:t>.”  - Richard </a:t>
            </a:r>
            <a:r>
              <a:rPr lang="en-US" dirty="0" err="1" smtClean="0"/>
              <a:t>Feynmann</a:t>
            </a:r>
            <a:r>
              <a:rPr lang="en-US" dirty="0" smtClean="0"/>
              <a:t>  </a:t>
            </a:r>
          </a:p>
          <a:p>
            <a:endParaRPr lang="en-US" dirty="0"/>
          </a:p>
          <a:p>
            <a:r>
              <a:rPr lang="en-US" dirty="0" smtClean="0"/>
              <a:t>Visual representations can help clarify complex ideas and concepts in a way that may be unattainable through written words.</a:t>
            </a:r>
            <a:endParaRPr lang="en-US" dirty="0"/>
          </a:p>
        </p:txBody>
      </p:sp>
      <p:pic>
        <p:nvPicPr>
          <p:cNvPr id="2050" name="Picture 2" descr="File:RichardFeynman-PaineMansionWoods1984 copyrightTamikoThiel bw.jpg"/>
          <p:cNvPicPr>
            <a:picLocks noChangeAspect="1" noChangeArrowheads="1"/>
          </p:cNvPicPr>
          <p:nvPr/>
        </p:nvPicPr>
        <p:blipFill rotWithShape="1">
          <a:blip r:embed="rId5">
            <a:extLst>
              <a:ext uri="{28A0092B-C50C-407E-A947-70E740481C1C}">
                <a14:useLocalDpi xmlns:a14="http://schemas.microsoft.com/office/drawing/2010/main" val="0"/>
              </a:ext>
            </a:extLst>
          </a:blip>
          <a:srcRect l="6624" r="5553"/>
          <a:stretch/>
        </p:blipFill>
        <p:spPr bwMode="auto">
          <a:xfrm>
            <a:off x="1901015" y="1598686"/>
            <a:ext cx="2552724" cy="3633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12640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Why are we doing this anyway?</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 compelling picture here!  Or use a photo from the </a:t>
            </a:r>
            <a:r>
              <a:rPr lang="en-US" sz="1000" dirty="0"/>
              <a:t>source </a:t>
            </a:r>
            <a:r>
              <a:rPr lang="en-US" sz="1000" dirty="0" smtClean="0"/>
              <a:t>material: http</a:t>
            </a:r>
            <a:r>
              <a:rPr lang="en-US" sz="1000" dirty="0"/>
              <a:t>://www.brainrules.net/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91" y="155556"/>
            <a:ext cx="914400"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2308324"/>
          </a:xfrm>
          <a:prstGeom prst="rect">
            <a:avLst/>
          </a:prstGeom>
          <a:noFill/>
        </p:spPr>
        <p:txBody>
          <a:bodyPr wrap="square" rtlCol="0">
            <a:spAutoFit/>
          </a:bodyPr>
          <a:lstStyle/>
          <a:p>
            <a:r>
              <a:rPr lang="en-US" dirty="0"/>
              <a:t>“If information is presented orally, people remember about 10%, tested 72 </a:t>
            </a:r>
            <a:r>
              <a:rPr lang="en-US" dirty="0" err="1"/>
              <a:t>hrs</a:t>
            </a:r>
            <a:r>
              <a:rPr lang="en-US" dirty="0"/>
              <a:t> after exposure. That number goes up by 65% if you add a picture.” </a:t>
            </a:r>
            <a:r>
              <a:rPr lang="en-US" dirty="0" smtClean="0"/>
              <a:t>- John </a:t>
            </a:r>
            <a:r>
              <a:rPr lang="en-US" dirty="0"/>
              <a:t>Medina</a:t>
            </a:r>
          </a:p>
        </p:txBody>
      </p:sp>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3487617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b="1" dirty="0" smtClean="0">
                <a:solidFill>
                  <a:schemeClr val="tx2"/>
                </a:solidFill>
              </a:rPr>
              <a:t>2 </a:t>
            </a:r>
            <a:r>
              <a:rPr lang="en-US" b="1" dirty="0">
                <a:solidFill>
                  <a:schemeClr val="accent3"/>
                </a:solidFill>
              </a:rPr>
              <a:t>|</a:t>
            </a:r>
            <a:r>
              <a:rPr lang="en-US" b="1" dirty="0">
                <a:solidFill>
                  <a:schemeClr val="tx2"/>
                </a:solidFill>
              </a:rPr>
              <a:t> </a:t>
            </a:r>
            <a:r>
              <a:rPr lang="en-US" dirty="0"/>
              <a:t>Substance</a:t>
            </a:r>
            <a:endParaRPr lang="en-US" b="1" dirty="0"/>
          </a:p>
        </p:txBody>
      </p:sp>
      <p:sp>
        <p:nvSpPr>
          <p:cNvPr id="3" name="Text Placeholder 2"/>
          <p:cNvSpPr>
            <a:spLocks noGrp="1"/>
          </p:cNvSpPr>
          <p:nvPr>
            <p:ph type="body" idx="1"/>
          </p:nvPr>
        </p:nvSpPr>
        <p:spPr/>
        <p:txBody>
          <a:bodyPr/>
          <a:lstStyle/>
          <a:p>
            <a:r>
              <a:rPr lang="en-US" dirty="0" smtClean="0"/>
              <a:t>Defining your data – what exactly are we working with?</a:t>
            </a:r>
            <a:endParaRPr lang="en-US" dirty="0"/>
          </a:p>
        </p:txBody>
      </p:sp>
    </p:spTree>
    <p:custDataLst>
      <p:tags r:id="rId1"/>
    </p:custDataLst>
    <p:extLst>
      <p:ext uri="{BB962C8B-B14F-4D97-AF65-F5344CB8AC3E}">
        <p14:creationId xmlns:p14="http://schemas.microsoft.com/office/powerpoint/2010/main" val="1328552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Describe your data</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345659350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713" y="-854"/>
            <a:ext cx="9137288" cy="1306063"/>
          </a:xfrm>
          <a:prstGeom prst="rect">
            <a:avLst/>
          </a:prstGeom>
        </p:spPr>
        <p:txBody>
          <a:bodyPr wrap="square">
            <a:spAutoFit/>
          </a:bodyPr>
          <a:lstStyle/>
          <a:p>
            <a:pPr algn="ctr">
              <a:lnSpc>
                <a:spcPct val="150000"/>
              </a:lnSpc>
            </a:pPr>
            <a:r>
              <a:rPr lang="en-US" sz="6000" dirty="0" smtClean="0">
                <a:latin typeface="+mj-lt"/>
              </a:rPr>
              <a:t>Quantitative </a:t>
            </a:r>
            <a:r>
              <a:rPr lang="en-US" sz="6000" dirty="0" smtClean="0">
                <a:solidFill>
                  <a:schemeClr val="tx2"/>
                </a:solidFill>
                <a:latin typeface="+mj-lt"/>
              </a:rPr>
              <a:t>|</a:t>
            </a:r>
            <a:r>
              <a:rPr lang="en-US" sz="6000" dirty="0" smtClean="0">
                <a:solidFill>
                  <a:schemeClr val="accent6">
                    <a:lumMod val="75000"/>
                  </a:schemeClr>
                </a:solidFill>
                <a:latin typeface="+mj-lt"/>
              </a:rPr>
              <a:t> Qualitative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4" y="2246459"/>
            <a:ext cx="914400" cy="914400"/>
          </a:xfrm>
          <a:prstGeom prst="rect">
            <a:avLst/>
          </a:prstGeom>
        </p:spPr>
      </p:pic>
      <p:sp>
        <p:nvSpPr>
          <p:cNvPr id="7" name="TextBox 6"/>
          <p:cNvSpPr txBox="1"/>
          <p:nvPr/>
        </p:nvSpPr>
        <p:spPr>
          <a:xfrm>
            <a:off x="1756005" y="2308698"/>
            <a:ext cx="6582596" cy="923330"/>
          </a:xfrm>
          <a:prstGeom prst="rect">
            <a:avLst/>
          </a:prstGeom>
          <a:noFill/>
        </p:spPr>
        <p:txBody>
          <a:bodyPr wrap="square" rtlCol="0">
            <a:spAutoFit/>
          </a:bodyPr>
          <a:lstStyle/>
          <a:p>
            <a:r>
              <a:rPr lang="en-US" dirty="0" smtClean="0"/>
              <a:t>People tend to think about data as strictly quantitative (measurable) or qualitative (descriptive or subjective).  In reality, quantitative data always exists with qualitative aspects.  </a:t>
            </a:r>
            <a:endParaRPr lang="en-US" dirty="0"/>
          </a:p>
        </p:txBody>
      </p:sp>
      <p:pic>
        <p:nvPicPr>
          <p:cNvPr id="8" name="Picture 7"/>
          <p:cNvPicPr preferRelativeResize="0">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14" y="3639003"/>
            <a:ext cx="914400" cy="914400"/>
          </a:xfrm>
          <a:prstGeom prst="rect">
            <a:avLst/>
          </a:prstGeom>
        </p:spPr>
      </p:pic>
      <p:sp>
        <p:nvSpPr>
          <p:cNvPr id="9" name="TextBox 8"/>
          <p:cNvSpPr txBox="1"/>
          <p:nvPr/>
        </p:nvSpPr>
        <p:spPr>
          <a:xfrm>
            <a:off x="1756005" y="3630073"/>
            <a:ext cx="6582596" cy="2031325"/>
          </a:xfrm>
          <a:prstGeom prst="rect">
            <a:avLst/>
          </a:prstGeom>
          <a:noFill/>
        </p:spPr>
        <p:txBody>
          <a:bodyPr wrap="square" rtlCol="0">
            <a:spAutoFit/>
          </a:bodyPr>
          <a:lstStyle/>
          <a:p>
            <a:r>
              <a:rPr lang="en-US" i="1" dirty="0" smtClean="0"/>
              <a:t>Think of your data.  What portions of it are quantitative?  What are qualitative?  </a:t>
            </a:r>
            <a:r>
              <a:rPr lang="en-US" dirty="0" smtClean="0"/>
              <a:t>Let’s say I’m doing a study on distance traveled by garden gnomes.  The distance is quantitative (miles, kilometers, depends on American or European gnome): but the item that is traveling is a gnome of some qualitative type.  The distance traveled does not exist in a vacuum – it is performed by an entity that must be qualitatively described!</a:t>
            </a:r>
            <a:endParaRPr lang="en-US" dirty="0"/>
          </a:p>
        </p:txBody>
      </p:sp>
    </p:spTree>
    <p:custDataLst>
      <p:tags r:id="rId1"/>
    </p:custDataLst>
    <p:extLst>
      <p:ext uri="{BB962C8B-B14F-4D97-AF65-F5344CB8AC3E}">
        <p14:creationId xmlns:p14="http://schemas.microsoft.com/office/powerpoint/2010/main" val="2560761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713" y="-854"/>
            <a:ext cx="9137288" cy="1306063"/>
          </a:xfrm>
          <a:prstGeom prst="rect">
            <a:avLst/>
          </a:prstGeom>
        </p:spPr>
        <p:txBody>
          <a:bodyPr wrap="square">
            <a:spAutoFit/>
          </a:bodyPr>
          <a:lstStyle/>
          <a:p>
            <a:pPr algn="ctr">
              <a:lnSpc>
                <a:spcPct val="150000"/>
              </a:lnSpc>
            </a:pP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Quantitative </a:t>
            </a: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t>
            </a: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 Qualitative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4" y="2314195"/>
            <a:ext cx="914400" cy="914400"/>
          </a:xfrm>
          <a:prstGeom prst="rect">
            <a:avLst/>
          </a:prstGeom>
        </p:spPr>
      </p:pic>
      <p:sp>
        <p:nvSpPr>
          <p:cNvPr id="7" name="TextBox 6"/>
          <p:cNvSpPr txBox="1"/>
          <p:nvPr/>
        </p:nvSpPr>
        <p:spPr>
          <a:xfrm>
            <a:off x="1756005" y="2435703"/>
            <a:ext cx="6582596" cy="2585323"/>
          </a:xfrm>
          <a:prstGeom prst="rect">
            <a:avLst/>
          </a:prstGeom>
          <a:noFill/>
        </p:spPr>
        <p:txBody>
          <a:bodyPr wrap="square" rtlCol="0">
            <a:spAutoFit/>
          </a:bodyPr>
          <a:lstStyle/>
          <a:p>
            <a:r>
              <a:rPr lang="en-US" dirty="0" smtClean="0"/>
              <a:t>Understanding the quantitative and qualitative aspects of your data will help you better determine how to visualize it. </a:t>
            </a:r>
          </a:p>
          <a:p>
            <a:endParaRPr lang="en-US" dirty="0"/>
          </a:p>
          <a:p>
            <a:r>
              <a:rPr lang="en-US" dirty="0" smtClean="0"/>
              <a:t>Quantitative values should be encoded with visual techniques that humans can assess with some level of quantitative accuracy.</a:t>
            </a:r>
          </a:p>
          <a:p>
            <a:endParaRPr lang="en-US" dirty="0"/>
          </a:p>
          <a:p>
            <a:r>
              <a:rPr lang="en-US" dirty="0" smtClean="0"/>
              <a:t>Qualitative values should be encoded with techniques that are appropriate for the type of qualitative data.  </a:t>
            </a:r>
            <a:endParaRPr lang="en-US" dirty="0"/>
          </a:p>
        </p:txBody>
      </p:sp>
    </p:spTree>
    <p:custDataLst>
      <p:tags r:id="rId1"/>
    </p:custDataLst>
    <p:extLst>
      <p:ext uri="{BB962C8B-B14F-4D97-AF65-F5344CB8AC3E}">
        <p14:creationId xmlns:p14="http://schemas.microsoft.com/office/powerpoint/2010/main" val="204702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713" y="-854"/>
            <a:ext cx="9137288" cy="1306063"/>
          </a:xfrm>
          <a:prstGeom prst="rect">
            <a:avLst/>
          </a:prstGeom>
        </p:spPr>
        <p:txBody>
          <a:bodyPr wrap="square">
            <a:spAutoFit/>
          </a:bodyPr>
          <a:lstStyle/>
          <a:p>
            <a:pPr algn="ctr">
              <a:lnSpc>
                <a:spcPct val="150000"/>
              </a:lnSpc>
            </a:pP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Quantitative </a:t>
            </a: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t>
            </a: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 Qualitative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4" y="5252132"/>
            <a:ext cx="914400" cy="914400"/>
          </a:xfrm>
          <a:prstGeom prst="rect">
            <a:avLst/>
          </a:prstGeom>
        </p:spPr>
      </p:pic>
      <p:sp>
        <p:nvSpPr>
          <p:cNvPr id="13" name="TextBox 12"/>
          <p:cNvSpPr txBox="1"/>
          <p:nvPr/>
        </p:nvSpPr>
        <p:spPr>
          <a:xfrm>
            <a:off x="1756005" y="5373640"/>
            <a:ext cx="6582596" cy="646331"/>
          </a:xfrm>
          <a:prstGeom prst="rect">
            <a:avLst/>
          </a:prstGeom>
          <a:noFill/>
        </p:spPr>
        <p:txBody>
          <a:bodyPr wrap="square" rtlCol="0">
            <a:spAutoFit/>
          </a:bodyPr>
          <a:lstStyle/>
          <a:p>
            <a:r>
              <a:rPr lang="en-US" dirty="0" smtClean="0"/>
              <a:t>Statisticians oftentimes define data as ratio, interval, ordinal or nominal.</a:t>
            </a:r>
            <a:endParaRPr lang="en-US" dirty="0"/>
          </a:p>
        </p:txBody>
      </p:sp>
      <p:sp>
        <p:nvSpPr>
          <p:cNvPr id="10" name="Content Placeholder 2"/>
          <p:cNvSpPr txBox="1">
            <a:spLocks/>
          </p:cNvSpPr>
          <p:nvPr/>
        </p:nvSpPr>
        <p:spPr>
          <a:xfrm>
            <a:off x="0" y="6555552"/>
            <a:ext cx="9144000" cy="238863"/>
          </a:xfrm>
          <a:prstGeom prst="rect">
            <a:avLst/>
          </a:prstGeom>
        </p:spPr>
        <p:txBody>
          <a:bodyPr/>
          <a:lst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000" dirty="0"/>
              <a:t>Stevens, S. S. </a:t>
            </a:r>
            <a:r>
              <a:rPr lang="en-US" sz="1000" dirty="0" smtClean="0"/>
              <a:t>(7 </a:t>
            </a:r>
            <a:r>
              <a:rPr lang="en-US" sz="1000" dirty="0"/>
              <a:t>June 1946). "On the Theory of Scales of Measurement</a:t>
            </a:r>
            <a:r>
              <a:rPr lang="en-US" sz="1000" dirty="0" smtClean="0"/>
              <a:t>". </a:t>
            </a:r>
            <a:r>
              <a:rPr lang="en-US" sz="1000" dirty="0"/>
              <a:t>Science 103 (2684): 677–680. </a:t>
            </a:r>
          </a:p>
        </p:txBody>
      </p:sp>
      <p:sp>
        <p:nvSpPr>
          <p:cNvPr id="14" name="Oval 13"/>
          <p:cNvSpPr/>
          <p:nvPr/>
        </p:nvSpPr>
        <p:spPr>
          <a:xfrm>
            <a:off x="4429760" y="2655145"/>
            <a:ext cx="2499360" cy="1645920"/>
          </a:xfrm>
          <a:prstGeom prst="ellipse">
            <a:avLst/>
          </a:prstGeom>
          <a:solidFill>
            <a:schemeClr val="accent6">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Ordinal</a:t>
            </a:r>
            <a:endParaRPr lang="en-US" sz="3200" dirty="0"/>
          </a:p>
        </p:txBody>
      </p:sp>
      <p:sp>
        <p:nvSpPr>
          <p:cNvPr id="16" name="Oval 15"/>
          <p:cNvSpPr/>
          <p:nvPr/>
        </p:nvSpPr>
        <p:spPr>
          <a:xfrm>
            <a:off x="6644640" y="2655145"/>
            <a:ext cx="2499360" cy="1645920"/>
          </a:xfrm>
          <a:prstGeom prst="ellipse">
            <a:avLst/>
          </a:prstGeom>
          <a:solidFill>
            <a:schemeClr val="accent6">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Nominal</a:t>
            </a:r>
            <a:endParaRPr lang="en-US" sz="3200" dirty="0"/>
          </a:p>
        </p:txBody>
      </p:sp>
      <p:sp>
        <p:nvSpPr>
          <p:cNvPr id="17" name="Oval 16"/>
          <p:cNvSpPr/>
          <p:nvPr/>
        </p:nvSpPr>
        <p:spPr>
          <a:xfrm>
            <a:off x="0" y="2656197"/>
            <a:ext cx="2499360" cy="164592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Ratio</a:t>
            </a:r>
            <a:endParaRPr lang="en-US" sz="3200" dirty="0"/>
          </a:p>
        </p:txBody>
      </p:sp>
      <p:sp>
        <p:nvSpPr>
          <p:cNvPr id="18" name="Oval 17"/>
          <p:cNvSpPr/>
          <p:nvPr/>
        </p:nvSpPr>
        <p:spPr>
          <a:xfrm>
            <a:off x="2214880" y="2656197"/>
            <a:ext cx="2499360" cy="1645920"/>
          </a:xfrm>
          <a:prstGeom prst="ellipse">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Interval</a:t>
            </a:r>
            <a:endParaRPr lang="en-US" sz="3200" dirty="0"/>
          </a:p>
        </p:txBody>
      </p:sp>
    </p:spTree>
    <p:custDataLst>
      <p:tags r:id="rId1"/>
    </p:custDataLst>
    <p:extLst>
      <p:ext uri="{BB962C8B-B14F-4D97-AF65-F5344CB8AC3E}">
        <p14:creationId xmlns:p14="http://schemas.microsoft.com/office/powerpoint/2010/main" val="109943785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713" y="-854"/>
            <a:ext cx="9137288" cy="1306063"/>
          </a:xfrm>
          <a:prstGeom prst="rect">
            <a:avLst/>
          </a:prstGeom>
        </p:spPr>
        <p:txBody>
          <a:bodyPr wrap="square">
            <a:spAutoFit/>
          </a:bodyPr>
          <a:lstStyle/>
          <a:p>
            <a:pPr algn="ctr">
              <a:lnSpc>
                <a:spcPct val="150000"/>
              </a:lnSpc>
            </a:pP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Quantitative </a:t>
            </a: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t>
            </a: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 Qualitative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4" y="5252132"/>
            <a:ext cx="914400" cy="914400"/>
          </a:xfrm>
          <a:prstGeom prst="rect">
            <a:avLst/>
          </a:prstGeom>
        </p:spPr>
      </p:pic>
      <p:sp>
        <p:nvSpPr>
          <p:cNvPr id="13" name="TextBox 12"/>
          <p:cNvSpPr txBox="1"/>
          <p:nvPr/>
        </p:nvSpPr>
        <p:spPr>
          <a:xfrm>
            <a:off x="1756005" y="5373640"/>
            <a:ext cx="6582596" cy="923330"/>
          </a:xfrm>
          <a:prstGeom prst="rect">
            <a:avLst/>
          </a:prstGeom>
          <a:noFill/>
        </p:spPr>
        <p:txBody>
          <a:bodyPr wrap="square" rtlCol="0">
            <a:spAutoFit/>
          </a:bodyPr>
          <a:lstStyle/>
          <a:p>
            <a:r>
              <a:rPr lang="en-US" dirty="0" smtClean="0"/>
              <a:t>The exact definitions of ratio vs interval data have to do with their mathematical properties.  I prefer to think of them as values with a </a:t>
            </a:r>
            <a:r>
              <a:rPr lang="en-US" b="1" dirty="0" smtClean="0"/>
              <a:t>quantitative</a:t>
            </a:r>
            <a:r>
              <a:rPr lang="en-US" dirty="0" smtClean="0"/>
              <a:t> component</a:t>
            </a:r>
            <a:endParaRPr lang="en-US" dirty="0"/>
          </a:p>
        </p:txBody>
      </p:sp>
      <p:sp>
        <p:nvSpPr>
          <p:cNvPr id="16" name="Oval 15"/>
          <p:cNvSpPr/>
          <p:nvPr/>
        </p:nvSpPr>
        <p:spPr>
          <a:xfrm>
            <a:off x="4429760" y="2655145"/>
            <a:ext cx="2499360" cy="1645920"/>
          </a:xfrm>
          <a:prstGeom prst="ellipse">
            <a:avLst/>
          </a:prstGeom>
          <a:solidFill>
            <a:schemeClr val="accent6">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Ordinal</a:t>
            </a:r>
            <a:endParaRPr lang="en-US" sz="3200" dirty="0"/>
          </a:p>
        </p:txBody>
      </p:sp>
      <p:sp>
        <p:nvSpPr>
          <p:cNvPr id="17" name="Oval 16"/>
          <p:cNvSpPr/>
          <p:nvPr/>
        </p:nvSpPr>
        <p:spPr>
          <a:xfrm>
            <a:off x="6644640" y="2655145"/>
            <a:ext cx="2499360" cy="1645920"/>
          </a:xfrm>
          <a:prstGeom prst="ellipse">
            <a:avLst/>
          </a:prstGeom>
          <a:solidFill>
            <a:schemeClr val="accent6">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Nominal</a:t>
            </a:r>
            <a:endParaRPr lang="en-US" sz="3200" dirty="0"/>
          </a:p>
        </p:txBody>
      </p:sp>
      <p:sp>
        <p:nvSpPr>
          <p:cNvPr id="18" name="Oval 17"/>
          <p:cNvSpPr/>
          <p:nvPr/>
        </p:nvSpPr>
        <p:spPr>
          <a:xfrm>
            <a:off x="0" y="2656197"/>
            <a:ext cx="2499360" cy="164592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Ratio</a:t>
            </a:r>
            <a:endParaRPr lang="en-US" sz="3200" dirty="0"/>
          </a:p>
        </p:txBody>
      </p:sp>
      <p:sp>
        <p:nvSpPr>
          <p:cNvPr id="19" name="Oval 18"/>
          <p:cNvSpPr/>
          <p:nvPr/>
        </p:nvSpPr>
        <p:spPr>
          <a:xfrm>
            <a:off x="2214880" y="2656197"/>
            <a:ext cx="2499360" cy="1645920"/>
          </a:xfrm>
          <a:prstGeom prst="ellipse">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Interval</a:t>
            </a:r>
            <a:endParaRPr lang="en-US" sz="3200" dirty="0"/>
          </a:p>
        </p:txBody>
      </p:sp>
    </p:spTree>
    <p:custDataLst>
      <p:tags r:id="rId1"/>
    </p:custDataLst>
    <p:extLst>
      <p:ext uri="{BB962C8B-B14F-4D97-AF65-F5344CB8AC3E}">
        <p14:creationId xmlns:p14="http://schemas.microsoft.com/office/powerpoint/2010/main" val="10786307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429760" y="2655145"/>
            <a:ext cx="2499360" cy="1645920"/>
          </a:xfrm>
          <a:prstGeom prst="ellipse">
            <a:avLst/>
          </a:prstGeom>
          <a:solidFill>
            <a:schemeClr val="accent6">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Ordinal</a:t>
            </a:r>
            <a:endParaRPr lang="en-US" sz="3200" dirty="0"/>
          </a:p>
        </p:txBody>
      </p:sp>
      <p:sp>
        <p:nvSpPr>
          <p:cNvPr id="15" name="Oval 14"/>
          <p:cNvSpPr/>
          <p:nvPr/>
        </p:nvSpPr>
        <p:spPr>
          <a:xfrm>
            <a:off x="6644640" y="2655145"/>
            <a:ext cx="2499360" cy="1645920"/>
          </a:xfrm>
          <a:prstGeom prst="ellipse">
            <a:avLst/>
          </a:prstGeom>
          <a:solidFill>
            <a:schemeClr val="accent6">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Nominal</a:t>
            </a:r>
            <a:endParaRPr lang="en-US" sz="3200" dirty="0"/>
          </a:p>
        </p:txBody>
      </p:sp>
      <p:sp>
        <p:nvSpPr>
          <p:cNvPr id="10" name="Rectangle 9"/>
          <p:cNvSpPr/>
          <p:nvPr/>
        </p:nvSpPr>
        <p:spPr>
          <a:xfrm>
            <a:off x="6713" y="-854"/>
            <a:ext cx="9137288" cy="1306063"/>
          </a:xfrm>
          <a:prstGeom prst="rect">
            <a:avLst/>
          </a:prstGeom>
        </p:spPr>
        <p:txBody>
          <a:bodyPr wrap="square">
            <a:spAutoFit/>
          </a:bodyPr>
          <a:lstStyle/>
          <a:p>
            <a:pPr algn="ctr">
              <a:lnSpc>
                <a:spcPct val="150000"/>
              </a:lnSpc>
            </a:pP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Quantitative </a:t>
            </a: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t>
            </a: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 Qualitative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4" y="5252132"/>
            <a:ext cx="914400" cy="914400"/>
          </a:xfrm>
          <a:prstGeom prst="rect">
            <a:avLst/>
          </a:prstGeom>
        </p:spPr>
      </p:pic>
      <p:sp>
        <p:nvSpPr>
          <p:cNvPr id="14" name="TextBox 13"/>
          <p:cNvSpPr txBox="1"/>
          <p:nvPr/>
        </p:nvSpPr>
        <p:spPr>
          <a:xfrm>
            <a:off x="1756005" y="5373640"/>
            <a:ext cx="6582596" cy="646331"/>
          </a:xfrm>
          <a:prstGeom prst="rect">
            <a:avLst/>
          </a:prstGeom>
          <a:noFill/>
        </p:spPr>
        <p:txBody>
          <a:bodyPr wrap="square" rtlCol="0">
            <a:spAutoFit/>
          </a:bodyPr>
          <a:lstStyle/>
          <a:p>
            <a:r>
              <a:rPr lang="en-US" dirty="0" smtClean="0"/>
              <a:t>Ordinal and nominal classifications are ways of qualitatively describing how the data is related to itself.  </a:t>
            </a:r>
            <a:endParaRPr lang="en-US" dirty="0"/>
          </a:p>
        </p:txBody>
      </p:sp>
      <p:sp>
        <p:nvSpPr>
          <p:cNvPr id="16" name="Oval 15"/>
          <p:cNvSpPr/>
          <p:nvPr/>
        </p:nvSpPr>
        <p:spPr>
          <a:xfrm>
            <a:off x="0" y="2656197"/>
            <a:ext cx="2499360" cy="164592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Ratio</a:t>
            </a:r>
            <a:endParaRPr lang="en-US" sz="3200" dirty="0"/>
          </a:p>
        </p:txBody>
      </p:sp>
      <p:sp>
        <p:nvSpPr>
          <p:cNvPr id="17" name="Oval 16"/>
          <p:cNvSpPr/>
          <p:nvPr/>
        </p:nvSpPr>
        <p:spPr>
          <a:xfrm>
            <a:off x="2214880" y="2656197"/>
            <a:ext cx="2499360" cy="1645920"/>
          </a:xfrm>
          <a:prstGeom prst="ellipse">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Interval</a:t>
            </a:r>
            <a:endParaRPr lang="en-US" sz="3200" dirty="0"/>
          </a:p>
        </p:txBody>
      </p:sp>
      <p:sp>
        <p:nvSpPr>
          <p:cNvPr id="18" name="Oval 17"/>
          <p:cNvSpPr/>
          <p:nvPr/>
        </p:nvSpPr>
        <p:spPr>
          <a:xfrm>
            <a:off x="1107440" y="1432264"/>
            <a:ext cx="2499360" cy="164592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Values</a:t>
            </a:r>
            <a:endParaRPr lang="en-US" sz="3200" dirty="0"/>
          </a:p>
        </p:txBody>
      </p:sp>
      <p:sp>
        <p:nvSpPr>
          <p:cNvPr id="19" name="Oval 18"/>
          <p:cNvSpPr/>
          <p:nvPr/>
        </p:nvSpPr>
        <p:spPr>
          <a:xfrm>
            <a:off x="5595671" y="1432264"/>
            <a:ext cx="2499360" cy="164592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Relationships</a:t>
            </a:r>
            <a:endParaRPr lang="en-US" sz="2000" dirty="0"/>
          </a:p>
        </p:txBody>
      </p:sp>
    </p:spTree>
    <p:custDataLst>
      <p:tags r:id="rId1"/>
    </p:custDataLst>
    <p:extLst>
      <p:ext uri="{BB962C8B-B14F-4D97-AF65-F5344CB8AC3E}">
        <p14:creationId xmlns:p14="http://schemas.microsoft.com/office/powerpoint/2010/main" val="174094318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1467" y="1583266"/>
            <a:ext cx="7704666" cy="4525963"/>
          </a:xfrm>
        </p:spPr>
        <p:txBody>
          <a:bodyPr>
            <a:normAutofit fontScale="92500"/>
          </a:bodyPr>
          <a:lstStyle/>
          <a:p>
            <a:pPr marL="0" indent="0">
              <a:buNone/>
            </a:pPr>
            <a:r>
              <a:rPr lang="en-US" sz="2800" dirty="0" smtClean="0"/>
              <a:t>Understand </a:t>
            </a:r>
            <a:r>
              <a:rPr lang="en-US" sz="2800" dirty="0"/>
              <a:t>why visualization </a:t>
            </a:r>
            <a:r>
              <a:rPr lang="en-US" sz="2800" dirty="0" smtClean="0"/>
              <a:t>important</a:t>
            </a:r>
          </a:p>
          <a:p>
            <a:pPr marL="0" indent="0">
              <a:buNone/>
            </a:pPr>
            <a:endParaRPr lang="en-US" sz="2800" dirty="0"/>
          </a:p>
          <a:p>
            <a:pPr marL="0" indent="0">
              <a:buNone/>
            </a:pPr>
            <a:r>
              <a:rPr lang="en-US" sz="2800" dirty="0" smtClean="0"/>
              <a:t>Be </a:t>
            </a:r>
            <a:r>
              <a:rPr lang="en-US" sz="2800" dirty="0"/>
              <a:t>able to describe data and how its intrinsic </a:t>
            </a:r>
            <a:r>
              <a:rPr lang="en-US" sz="2800" dirty="0" smtClean="0"/>
              <a:t>properties </a:t>
            </a:r>
            <a:r>
              <a:rPr lang="en-US" sz="2800" dirty="0"/>
              <a:t>can be used to create a </a:t>
            </a:r>
            <a:r>
              <a:rPr lang="en-US" sz="2800" dirty="0" smtClean="0"/>
              <a:t>visualization</a:t>
            </a:r>
          </a:p>
          <a:p>
            <a:pPr marL="0" indent="0">
              <a:buNone/>
            </a:pPr>
            <a:endParaRPr lang="en-US" sz="2800" dirty="0"/>
          </a:p>
          <a:p>
            <a:pPr marL="0" indent="0">
              <a:buNone/>
            </a:pPr>
            <a:r>
              <a:rPr lang="en-US" sz="2800" dirty="0" smtClean="0"/>
              <a:t>Identify </a:t>
            </a:r>
            <a:r>
              <a:rPr lang="en-US" sz="2800" dirty="0"/>
              <a:t>major types of visual </a:t>
            </a:r>
            <a:r>
              <a:rPr lang="en-US" sz="2800" dirty="0" smtClean="0"/>
              <a:t>properties</a:t>
            </a:r>
          </a:p>
          <a:p>
            <a:pPr marL="0" indent="0">
              <a:buNone/>
            </a:pPr>
            <a:endParaRPr lang="en-US" sz="2800" dirty="0"/>
          </a:p>
          <a:p>
            <a:pPr marL="0" indent="0">
              <a:buNone/>
            </a:pPr>
            <a:r>
              <a:rPr lang="en-US" sz="2800" dirty="0" smtClean="0"/>
              <a:t>Understand </a:t>
            </a:r>
            <a:r>
              <a:rPr lang="en-US" sz="2800" dirty="0"/>
              <a:t>the steps used to create a </a:t>
            </a:r>
            <a:r>
              <a:rPr lang="en-US" sz="2800" dirty="0" smtClean="0"/>
              <a:t>visualization</a:t>
            </a:r>
            <a:endParaRPr lang="en-US" sz="2800" dirty="0"/>
          </a:p>
        </p:txBody>
      </p:sp>
      <p:sp>
        <p:nvSpPr>
          <p:cNvPr id="7" name="Oval 6"/>
          <p:cNvSpPr/>
          <p:nvPr/>
        </p:nvSpPr>
        <p:spPr>
          <a:xfrm>
            <a:off x="596898" y="1532465"/>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8" name="Oval 7"/>
          <p:cNvSpPr/>
          <p:nvPr/>
        </p:nvSpPr>
        <p:spPr>
          <a:xfrm>
            <a:off x="596898" y="272726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9" name="Oval 8"/>
          <p:cNvSpPr/>
          <p:nvPr/>
        </p:nvSpPr>
        <p:spPr>
          <a:xfrm>
            <a:off x="596898" y="4228854"/>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10" name="Oval 9"/>
          <p:cNvSpPr/>
          <p:nvPr/>
        </p:nvSpPr>
        <p:spPr>
          <a:xfrm>
            <a:off x="596898" y="5361145"/>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11" name="TextBox 10"/>
          <p:cNvSpPr txBox="1"/>
          <p:nvPr/>
        </p:nvSpPr>
        <p:spPr>
          <a:xfrm>
            <a:off x="304800" y="228600"/>
            <a:ext cx="3747436" cy="600164"/>
          </a:xfrm>
          <a:prstGeom prst="rect">
            <a:avLst/>
          </a:prstGeom>
          <a:noFill/>
        </p:spPr>
        <p:txBody>
          <a:bodyPr wrap="none" rtlCol="0">
            <a:spAutoFit/>
          </a:bodyPr>
          <a:lstStyle/>
          <a:p>
            <a:r>
              <a:rPr lang="en-US" sz="3300" dirty="0" smtClean="0">
                <a:latin typeface="+mj-lt"/>
              </a:rPr>
              <a:t>Learning Objectives</a:t>
            </a:r>
            <a:endParaRPr lang="en-US" sz="3300" dirty="0">
              <a:latin typeface="+mj-lt"/>
            </a:endParaRPr>
          </a:p>
        </p:txBody>
      </p:sp>
    </p:spTree>
    <p:custDataLst>
      <p:tags r:id="rId1"/>
    </p:custDataLst>
    <p:extLst>
      <p:ext uri="{BB962C8B-B14F-4D97-AF65-F5344CB8AC3E}">
        <p14:creationId xmlns:p14="http://schemas.microsoft.com/office/powerpoint/2010/main" val="1628728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429760" y="2655145"/>
            <a:ext cx="2499360" cy="1645920"/>
          </a:xfrm>
          <a:prstGeom prst="ellipse">
            <a:avLst/>
          </a:prstGeom>
          <a:solidFill>
            <a:schemeClr val="accent6">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Ordinal</a:t>
            </a:r>
            <a:endParaRPr lang="en-US" sz="3200" dirty="0"/>
          </a:p>
        </p:txBody>
      </p:sp>
      <p:sp>
        <p:nvSpPr>
          <p:cNvPr id="15" name="Oval 14"/>
          <p:cNvSpPr/>
          <p:nvPr/>
        </p:nvSpPr>
        <p:spPr>
          <a:xfrm>
            <a:off x="6644640" y="2655145"/>
            <a:ext cx="2499360" cy="1645920"/>
          </a:xfrm>
          <a:prstGeom prst="ellipse">
            <a:avLst/>
          </a:prstGeom>
          <a:solidFill>
            <a:schemeClr val="accent6">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Nominal</a:t>
            </a:r>
            <a:endParaRPr lang="en-US" sz="3200" dirty="0"/>
          </a:p>
        </p:txBody>
      </p:sp>
      <p:sp>
        <p:nvSpPr>
          <p:cNvPr id="10" name="Rectangle 9"/>
          <p:cNvSpPr/>
          <p:nvPr/>
        </p:nvSpPr>
        <p:spPr>
          <a:xfrm>
            <a:off x="6713" y="-854"/>
            <a:ext cx="9137288" cy="1306063"/>
          </a:xfrm>
          <a:prstGeom prst="rect">
            <a:avLst/>
          </a:prstGeom>
        </p:spPr>
        <p:txBody>
          <a:bodyPr wrap="square">
            <a:spAutoFit/>
          </a:bodyPr>
          <a:lstStyle/>
          <a:p>
            <a:pPr algn="ctr">
              <a:lnSpc>
                <a:spcPct val="150000"/>
              </a:lnSpc>
            </a:pP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Quantitative </a:t>
            </a: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t>
            </a: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 Qualitative</a:t>
            </a:r>
          </a:p>
        </p:txBody>
      </p:sp>
      <p:sp>
        <p:nvSpPr>
          <p:cNvPr id="16" name="Oval 15"/>
          <p:cNvSpPr/>
          <p:nvPr/>
        </p:nvSpPr>
        <p:spPr>
          <a:xfrm>
            <a:off x="0" y="2656197"/>
            <a:ext cx="2499360" cy="164592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Ratio</a:t>
            </a:r>
            <a:endParaRPr lang="en-US" sz="3200" dirty="0"/>
          </a:p>
        </p:txBody>
      </p:sp>
      <p:sp>
        <p:nvSpPr>
          <p:cNvPr id="17" name="Oval 16"/>
          <p:cNvSpPr/>
          <p:nvPr/>
        </p:nvSpPr>
        <p:spPr>
          <a:xfrm>
            <a:off x="2214880" y="2656197"/>
            <a:ext cx="2499360" cy="1645920"/>
          </a:xfrm>
          <a:prstGeom prst="ellipse">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Interval</a:t>
            </a:r>
            <a:endParaRPr lang="en-US" sz="3200" dirty="0"/>
          </a:p>
        </p:txBody>
      </p:sp>
      <p:sp>
        <p:nvSpPr>
          <p:cNvPr id="18" name="Oval 17"/>
          <p:cNvSpPr/>
          <p:nvPr/>
        </p:nvSpPr>
        <p:spPr>
          <a:xfrm>
            <a:off x="1107440" y="1432264"/>
            <a:ext cx="2499360" cy="164592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Values</a:t>
            </a:r>
            <a:endParaRPr lang="en-US" sz="3200" dirty="0"/>
          </a:p>
        </p:txBody>
      </p:sp>
      <p:sp>
        <p:nvSpPr>
          <p:cNvPr id="19" name="Oval 18"/>
          <p:cNvSpPr/>
          <p:nvPr/>
        </p:nvSpPr>
        <p:spPr>
          <a:xfrm>
            <a:off x="5595671" y="1432264"/>
            <a:ext cx="2499360" cy="164592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Relationships</a:t>
            </a:r>
            <a:endParaRPr lang="en-US" sz="2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4" y="5252132"/>
            <a:ext cx="914400" cy="914400"/>
          </a:xfrm>
          <a:prstGeom prst="rect">
            <a:avLst/>
          </a:prstGeom>
        </p:spPr>
      </p:pic>
      <p:sp>
        <p:nvSpPr>
          <p:cNvPr id="12" name="TextBox 11"/>
          <p:cNvSpPr txBox="1"/>
          <p:nvPr/>
        </p:nvSpPr>
        <p:spPr>
          <a:xfrm>
            <a:off x="1756005" y="5373640"/>
            <a:ext cx="6582596" cy="923330"/>
          </a:xfrm>
          <a:prstGeom prst="rect">
            <a:avLst/>
          </a:prstGeom>
          <a:noFill/>
        </p:spPr>
        <p:txBody>
          <a:bodyPr wrap="square" rtlCol="0">
            <a:spAutoFit/>
          </a:bodyPr>
          <a:lstStyle/>
          <a:p>
            <a:r>
              <a:rPr lang="en-US" b="1" dirty="0"/>
              <a:t>Ordinal</a:t>
            </a:r>
            <a:r>
              <a:rPr lang="en-US" dirty="0"/>
              <a:t> data has an implied natural ordering.  </a:t>
            </a:r>
            <a:r>
              <a:rPr lang="en-US" b="1" dirty="0"/>
              <a:t>Nominal</a:t>
            </a:r>
            <a:r>
              <a:rPr lang="en-US" dirty="0"/>
              <a:t> data, sometimes called categorical data, may exists in categories but there is no implied order.</a:t>
            </a:r>
          </a:p>
        </p:txBody>
      </p:sp>
    </p:spTree>
    <p:custDataLst>
      <p:tags r:id="rId1"/>
    </p:custDataLst>
    <p:extLst>
      <p:ext uri="{BB962C8B-B14F-4D97-AF65-F5344CB8AC3E}">
        <p14:creationId xmlns:p14="http://schemas.microsoft.com/office/powerpoint/2010/main" val="25201198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So what?</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12701068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3780" y="155556"/>
            <a:ext cx="8725249" cy="911243"/>
          </a:xfrm>
          <a:prstGeom prst="rect">
            <a:avLst/>
          </a:prstGeom>
        </p:spPr>
        <p:txBody>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dirty="0" smtClean="0"/>
              <a:t>Implied graphical content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182" y="1691422"/>
            <a:ext cx="914400" cy="914400"/>
          </a:xfrm>
          <a:prstGeom prst="rect">
            <a:avLst/>
          </a:prstGeom>
        </p:spPr>
      </p:pic>
      <p:sp>
        <p:nvSpPr>
          <p:cNvPr id="10" name="TextBox 9"/>
          <p:cNvSpPr txBox="1"/>
          <p:nvPr/>
        </p:nvSpPr>
        <p:spPr>
          <a:xfrm>
            <a:off x="5540773" y="1812929"/>
            <a:ext cx="2850558" cy="3970318"/>
          </a:xfrm>
          <a:prstGeom prst="rect">
            <a:avLst/>
          </a:prstGeom>
          <a:noFill/>
        </p:spPr>
        <p:txBody>
          <a:bodyPr wrap="square" rtlCol="0">
            <a:spAutoFit/>
          </a:bodyPr>
          <a:lstStyle/>
          <a:p>
            <a:r>
              <a:rPr lang="en-US" dirty="0" smtClean="0"/>
              <a:t>When working with data, the values that are being measured have implied graphical content.  You need to choose visualizations that work with the values and measurements appropriately.  For example, when working with logarithmic data, you would not want to represent that on a linear scale.  </a:t>
            </a:r>
            <a:endParaRPr lang="en-US" dirty="0"/>
          </a:p>
        </p:txBody>
      </p:sp>
      <p:sp>
        <p:nvSpPr>
          <p:cNvPr id="12" name="Content Placeholder 2"/>
          <p:cNvSpPr txBox="1">
            <a:spLocks/>
          </p:cNvSpPr>
          <p:nvPr/>
        </p:nvSpPr>
        <p:spPr>
          <a:xfrm>
            <a:off x="0" y="6555552"/>
            <a:ext cx="9144000" cy="238863"/>
          </a:xfrm>
          <a:prstGeom prst="rect">
            <a:avLst/>
          </a:prstGeom>
        </p:spPr>
        <p:txBody>
          <a:bodyPr/>
          <a:lst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000" dirty="0"/>
              <a:t>By Simon A. </a:t>
            </a:r>
            <a:r>
              <a:rPr lang="en-US" sz="1000" dirty="0" err="1"/>
              <a:t>Eugster</a:t>
            </a:r>
            <a:r>
              <a:rPr lang="en-US" sz="1000" dirty="0"/>
              <a:t> (Own work) [GFDL (http://www.gnu.org/copyleft/fdl.html) or CC BY-SA </a:t>
            </a:r>
            <a:r>
              <a:rPr lang="en-US" sz="1000" dirty="0" smtClean="0"/>
              <a:t>3.0], </a:t>
            </a:r>
            <a:r>
              <a:rPr lang="en-US" sz="1000" dirty="0"/>
              <a:t>via Wikimedia Commons</a:t>
            </a:r>
          </a:p>
        </p:txBody>
      </p:sp>
      <p:pic>
        <p:nvPicPr>
          <p:cNvPr id="1026" name="Picture 2" descr="File:Tape measure colored.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143" y="3616233"/>
            <a:ext cx="3150799" cy="20952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 y="1720574"/>
            <a:ext cx="914400" cy="914400"/>
          </a:xfrm>
          <a:prstGeom prst="rect">
            <a:avLst/>
          </a:prstGeom>
        </p:spPr>
      </p:pic>
      <p:sp>
        <p:nvSpPr>
          <p:cNvPr id="16" name="Oval 15"/>
          <p:cNvSpPr/>
          <p:nvPr/>
        </p:nvSpPr>
        <p:spPr>
          <a:xfrm>
            <a:off x="1458407" y="1720574"/>
            <a:ext cx="2499360" cy="164592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Values</a:t>
            </a:r>
            <a:endParaRPr lang="en-US" sz="3200" dirty="0"/>
          </a:p>
        </p:txBody>
      </p:sp>
    </p:spTree>
    <p:custDataLst>
      <p:tags r:id="rId1"/>
    </p:custDataLst>
    <p:extLst>
      <p:ext uri="{BB962C8B-B14F-4D97-AF65-F5344CB8AC3E}">
        <p14:creationId xmlns:p14="http://schemas.microsoft.com/office/powerpoint/2010/main" val="13876298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3780" y="155556"/>
            <a:ext cx="8725249" cy="911243"/>
          </a:xfrm>
          <a:prstGeom prst="rect">
            <a:avLst/>
          </a:prstGeom>
        </p:spPr>
        <p:txBody>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dirty="0" smtClean="0"/>
              <a:t>Implied graphical content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182" y="1691422"/>
            <a:ext cx="914400" cy="914400"/>
          </a:xfrm>
          <a:prstGeom prst="rect">
            <a:avLst/>
          </a:prstGeom>
        </p:spPr>
      </p:pic>
      <p:sp>
        <p:nvSpPr>
          <p:cNvPr id="10" name="TextBox 9"/>
          <p:cNvSpPr txBox="1"/>
          <p:nvPr/>
        </p:nvSpPr>
        <p:spPr>
          <a:xfrm>
            <a:off x="5540773" y="1812929"/>
            <a:ext cx="2850558" cy="4801314"/>
          </a:xfrm>
          <a:prstGeom prst="rect">
            <a:avLst/>
          </a:prstGeom>
          <a:noFill/>
        </p:spPr>
        <p:txBody>
          <a:bodyPr wrap="square" rtlCol="0">
            <a:spAutoFit/>
          </a:bodyPr>
          <a:lstStyle/>
          <a:p>
            <a:r>
              <a:rPr lang="en-US" dirty="0" smtClean="0"/>
              <a:t>The relationships between the data will impact the graphical choice.  Ordinal data, with an implied order, requires representation that faithfully represents the order.  Categorical data needs to best represent the categories or characteristics that are most important to the data visualization.  Understanding how the categories are defined will help define the visualization.</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 y="1720574"/>
            <a:ext cx="914400" cy="914400"/>
          </a:xfrm>
          <a:prstGeom prst="rect">
            <a:avLst/>
          </a:prstGeom>
        </p:spPr>
      </p:pic>
      <p:sp>
        <p:nvSpPr>
          <p:cNvPr id="17" name="Oval 16"/>
          <p:cNvSpPr/>
          <p:nvPr/>
        </p:nvSpPr>
        <p:spPr>
          <a:xfrm>
            <a:off x="1566863" y="1910659"/>
            <a:ext cx="2499360" cy="164592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Relationships</a:t>
            </a:r>
            <a:endParaRPr lang="en-US" sz="2000" dirty="0"/>
          </a:p>
        </p:txBody>
      </p:sp>
    </p:spTree>
    <p:custDataLst>
      <p:tags r:id="rId1"/>
    </p:custDataLst>
    <p:extLst>
      <p:ext uri="{BB962C8B-B14F-4D97-AF65-F5344CB8AC3E}">
        <p14:creationId xmlns:p14="http://schemas.microsoft.com/office/powerpoint/2010/main" val="843009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b="1" dirty="0" smtClean="0">
                <a:solidFill>
                  <a:schemeClr val="tx2"/>
                </a:solidFill>
              </a:rPr>
              <a:t>3 </a:t>
            </a:r>
            <a:r>
              <a:rPr lang="en-US" b="1" dirty="0">
                <a:solidFill>
                  <a:schemeClr val="accent3"/>
                </a:solidFill>
              </a:rPr>
              <a:t>|</a:t>
            </a:r>
            <a:r>
              <a:rPr lang="en-US" b="1" dirty="0">
                <a:solidFill>
                  <a:schemeClr val="tx2"/>
                </a:solidFill>
              </a:rPr>
              <a:t> </a:t>
            </a:r>
            <a:r>
              <a:rPr lang="en-US" dirty="0"/>
              <a:t>Style</a:t>
            </a:r>
          </a:p>
        </p:txBody>
      </p:sp>
      <p:sp>
        <p:nvSpPr>
          <p:cNvPr id="3" name="Text Placeholder 2"/>
          <p:cNvSpPr>
            <a:spLocks noGrp="1"/>
          </p:cNvSpPr>
          <p:nvPr>
            <p:ph type="body" idx="1"/>
          </p:nvPr>
        </p:nvSpPr>
        <p:spPr/>
        <p:txBody>
          <a:bodyPr/>
          <a:lstStyle/>
          <a:p>
            <a:r>
              <a:rPr lang="en-US" dirty="0" smtClean="0"/>
              <a:t>What is visual style, and how to I achieve it?</a:t>
            </a:r>
            <a:endParaRPr lang="en-US" dirty="0"/>
          </a:p>
        </p:txBody>
      </p:sp>
    </p:spTree>
    <p:custDataLst>
      <p:tags r:id="rId1"/>
    </p:custDataLst>
    <p:extLst>
      <p:ext uri="{BB962C8B-B14F-4D97-AF65-F5344CB8AC3E}">
        <p14:creationId xmlns:p14="http://schemas.microsoft.com/office/powerpoint/2010/main" val="1571841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Pre-attentive processing</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152575086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62000" y="1365540"/>
            <a:ext cx="1600200" cy="1600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3733800" y="1365540"/>
            <a:ext cx="1600200" cy="160020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 name="Straight Connector 4"/>
          <p:cNvCxnSpPr/>
          <p:nvPr/>
        </p:nvCxnSpPr>
        <p:spPr>
          <a:xfrm>
            <a:off x="4191000" y="1825003"/>
            <a:ext cx="76200" cy="1501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724400" y="1825003"/>
            <a:ext cx="114300" cy="152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flipV="1">
            <a:off x="4229100" y="2165641"/>
            <a:ext cx="609600" cy="419100"/>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p:cNvSpPr/>
          <p:nvPr/>
        </p:nvSpPr>
        <p:spPr>
          <a:xfrm>
            <a:off x="3971453" y="1788791"/>
            <a:ext cx="457200" cy="2263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532012" y="1788791"/>
            <a:ext cx="457200" cy="2263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6" idx="6"/>
            <a:endCxn id="19" idx="2"/>
          </p:cNvCxnSpPr>
          <p:nvPr/>
        </p:nvCxnSpPr>
        <p:spPr>
          <a:xfrm>
            <a:off x="4428653" y="1901960"/>
            <a:ext cx="103359"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0341">
            <a:off x="6393791" y="1219608"/>
            <a:ext cx="1663492" cy="1892064"/>
          </a:xfrm>
          <a:prstGeom prst="rect">
            <a:avLst/>
          </a:prstGeom>
          <a:ln>
            <a:noFill/>
          </a:ln>
          <a:effectLst>
            <a:outerShdw blurRad="190500" algn="tl" rotWithShape="0">
              <a:srgbClr val="000000">
                <a:alpha val="70000"/>
              </a:srgbClr>
            </a:outerShdw>
          </a:effectLst>
        </p:spPr>
      </p:pic>
      <p:sp>
        <p:nvSpPr>
          <p:cNvPr id="22" name="Rectangle 21"/>
          <p:cNvSpPr/>
          <p:nvPr/>
        </p:nvSpPr>
        <p:spPr>
          <a:xfrm>
            <a:off x="718932" y="374940"/>
            <a:ext cx="1701107" cy="553998"/>
          </a:xfrm>
          <a:prstGeom prst="rect">
            <a:avLst/>
          </a:prstGeom>
        </p:spPr>
        <p:txBody>
          <a:bodyPr wrap="none">
            <a:spAutoFit/>
          </a:bodyPr>
          <a:lstStyle/>
          <a:p>
            <a:r>
              <a:rPr lang="en-US" sz="3000" dirty="0" smtClean="0">
                <a:solidFill>
                  <a:schemeClr val="accent3">
                    <a:lumMod val="75000"/>
                  </a:schemeClr>
                </a:solidFill>
              </a:rPr>
              <a:t>Features</a:t>
            </a:r>
            <a:endParaRPr lang="en-US" sz="3000" dirty="0"/>
          </a:p>
        </p:txBody>
      </p:sp>
      <p:sp>
        <p:nvSpPr>
          <p:cNvPr id="25" name="Rectangle 24"/>
          <p:cNvSpPr/>
          <p:nvPr/>
        </p:nvSpPr>
        <p:spPr>
          <a:xfrm>
            <a:off x="3815021" y="374940"/>
            <a:ext cx="1616148" cy="553998"/>
          </a:xfrm>
          <a:prstGeom prst="rect">
            <a:avLst/>
          </a:prstGeom>
        </p:spPr>
        <p:txBody>
          <a:bodyPr wrap="none">
            <a:spAutoFit/>
          </a:bodyPr>
          <a:lstStyle/>
          <a:p>
            <a:r>
              <a:rPr lang="en-US" sz="3000" dirty="0" smtClean="0">
                <a:solidFill>
                  <a:schemeClr val="accent3">
                    <a:lumMod val="75000"/>
                  </a:schemeClr>
                </a:solidFill>
              </a:rPr>
              <a:t>Patterns</a:t>
            </a:r>
            <a:endParaRPr lang="en-US" sz="3000" dirty="0"/>
          </a:p>
        </p:txBody>
      </p:sp>
      <p:sp>
        <p:nvSpPr>
          <p:cNvPr id="26" name="Rectangle 25"/>
          <p:cNvSpPr/>
          <p:nvPr/>
        </p:nvSpPr>
        <p:spPr>
          <a:xfrm>
            <a:off x="6561811" y="374940"/>
            <a:ext cx="1487908" cy="553998"/>
          </a:xfrm>
          <a:prstGeom prst="rect">
            <a:avLst/>
          </a:prstGeom>
        </p:spPr>
        <p:txBody>
          <a:bodyPr wrap="none">
            <a:spAutoFit/>
          </a:bodyPr>
          <a:lstStyle/>
          <a:p>
            <a:r>
              <a:rPr lang="en-US" sz="3000" dirty="0" smtClean="0">
                <a:solidFill>
                  <a:schemeClr val="accent3">
                    <a:lumMod val="75000"/>
                  </a:schemeClr>
                </a:solidFill>
              </a:rPr>
              <a:t>Objects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55" y="4766998"/>
            <a:ext cx="914400" cy="914400"/>
          </a:xfrm>
          <a:prstGeom prst="rect">
            <a:avLst/>
          </a:prstGeom>
        </p:spPr>
      </p:pic>
      <p:sp>
        <p:nvSpPr>
          <p:cNvPr id="20" name="TextBox 19"/>
          <p:cNvSpPr txBox="1"/>
          <p:nvPr/>
        </p:nvSpPr>
        <p:spPr>
          <a:xfrm>
            <a:off x="1375014" y="4880128"/>
            <a:ext cx="6800599" cy="1200329"/>
          </a:xfrm>
          <a:prstGeom prst="rect">
            <a:avLst/>
          </a:prstGeom>
          <a:noFill/>
        </p:spPr>
        <p:txBody>
          <a:bodyPr wrap="square" rtlCol="0">
            <a:spAutoFit/>
          </a:bodyPr>
          <a:lstStyle/>
          <a:p>
            <a:r>
              <a:rPr lang="en-US" dirty="0" smtClean="0"/>
              <a:t>Visual interpretation can be loosely described as a three step process.  Initial visual processing starts with recognition of gross features.  The brain then processes patterns, followed by delving into memory to identify specific objects.</a:t>
            </a:r>
            <a:endParaRPr lang="en-US" dirty="0"/>
          </a:p>
        </p:txBody>
      </p:sp>
    </p:spTree>
    <p:custDataLst>
      <p:tags r:id="rId1"/>
    </p:custDataLst>
    <p:extLst>
      <p:ext uri="{BB962C8B-B14F-4D97-AF65-F5344CB8AC3E}">
        <p14:creationId xmlns:p14="http://schemas.microsoft.com/office/powerpoint/2010/main" val="3256608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62000" y="1365540"/>
            <a:ext cx="1600200" cy="1600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3733800" y="1365540"/>
            <a:ext cx="1600200" cy="160020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 name="Straight Connector 4"/>
          <p:cNvCxnSpPr/>
          <p:nvPr/>
        </p:nvCxnSpPr>
        <p:spPr>
          <a:xfrm>
            <a:off x="4191000" y="1825003"/>
            <a:ext cx="76200" cy="1501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724400" y="1825003"/>
            <a:ext cx="114300" cy="152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flipV="1">
            <a:off x="4229100" y="2165641"/>
            <a:ext cx="609600" cy="419100"/>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p:cNvSpPr/>
          <p:nvPr/>
        </p:nvSpPr>
        <p:spPr>
          <a:xfrm>
            <a:off x="3971453" y="1788791"/>
            <a:ext cx="457200" cy="2263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532012" y="1788791"/>
            <a:ext cx="457200" cy="2263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6" idx="6"/>
            <a:endCxn id="19" idx="2"/>
          </p:cNvCxnSpPr>
          <p:nvPr/>
        </p:nvCxnSpPr>
        <p:spPr>
          <a:xfrm>
            <a:off x="4428653" y="1901960"/>
            <a:ext cx="103359"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0341">
            <a:off x="6393791" y="1219608"/>
            <a:ext cx="1663492" cy="1892064"/>
          </a:xfrm>
          <a:prstGeom prst="rect">
            <a:avLst/>
          </a:prstGeom>
          <a:ln>
            <a:noFill/>
          </a:ln>
          <a:effectLst>
            <a:outerShdw blurRad="190500" algn="tl" rotWithShape="0">
              <a:srgbClr val="000000">
                <a:alpha val="70000"/>
              </a:srgbClr>
            </a:outerShdw>
          </a:effectLst>
        </p:spPr>
      </p:pic>
      <p:sp>
        <p:nvSpPr>
          <p:cNvPr id="22" name="Rectangle 21"/>
          <p:cNvSpPr/>
          <p:nvPr/>
        </p:nvSpPr>
        <p:spPr>
          <a:xfrm>
            <a:off x="718932" y="374940"/>
            <a:ext cx="1701107" cy="553998"/>
          </a:xfrm>
          <a:prstGeom prst="rect">
            <a:avLst/>
          </a:prstGeom>
        </p:spPr>
        <p:txBody>
          <a:bodyPr wrap="none">
            <a:spAutoFit/>
          </a:bodyPr>
          <a:lstStyle/>
          <a:p>
            <a:r>
              <a:rPr lang="en-US" sz="3000" dirty="0" smtClean="0">
                <a:solidFill>
                  <a:schemeClr val="accent3">
                    <a:lumMod val="75000"/>
                  </a:schemeClr>
                </a:solidFill>
              </a:rPr>
              <a:t>Features</a:t>
            </a:r>
            <a:endParaRPr lang="en-US" sz="3000" dirty="0"/>
          </a:p>
        </p:txBody>
      </p:sp>
      <p:sp>
        <p:nvSpPr>
          <p:cNvPr id="25" name="Rectangle 24"/>
          <p:cNvSpPr/>
          <p:nvPr/>
        </p:nvSpPr>
        <p:spPr>
          <a:xfrm>
            <a:off x="3815021" y="374940"/>
            <a:ext cx="1616148" cy="553998"/>
          </a:xfrm>
          <a:prstGeom prst="rect">
            <a:avLst/>
          </a:prstGeom>
        </p:spPr>
        <p:txBody>
          <a:bodyPr wrap="none">
            <a:spAutoFit/>
          </a:bodyPr>
          <a:lstStyle/>
          <a:p>
            <a:r>
              <a:rPr lang="en-US" sz="3000" dirty="0" smtClean="0">
                <a:solidFill>
                  <a:schemeClr val="accent3">
                    <a:lumMod val="75000"/>
                  </a:schemeClr>
                </a:solidFill>
              </a:rPr>
              <a:t>Patterns</a:t>
            </a:r>
            <a:endParaRPr lang="en-US" sz="3000" dirty="0"/>
          </a:p>
        </p:txBody>
      </p:sp>
      <p:sp>
        <p:nvSpPr>
          <p:cNvPr id="26" name="Rectangle 25"/>
          <p:cNvSpPr/>
          <p:nvPr/>
        </p:nvSpPr>
        <p:spPr>
          <a:xfrm>
            <a:off x="6561811" y="374940"/>
            <a:ext cx="1487908" cy="553998"/>
          </a:xfrm>
          <a:prstGeom prst="rect">
            <a:avLst/>
          </a:prstGeom>
        </p:spPr>
        <p:txBody>
          <a:bodyPr wrap="none">
            <a:spAutoFit/>
          </a:bodyPr>
          <a:lstStyle/>
          <a:p>
            <a:r>
              <a:rPr lang="en-US" sz="3000" dirty="0" smtClean="0">
                <a:solidFill>
                  <a:schemeClr val="accent3">
                    <a:lumMod val="75000"/>
                  </a:schemeClr>
                </a:solidFill>
              </a:rPr>
              <a:t>Objects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55" y="4766998"/>
            <a:ext cx="914400" cy="914400"/>
          </a:xfrm>
          <a:prstGeom prst="rect">
            <a:avLst/>
          </a:prstGeom>
        </p:spPr>
      </p:pic>
      <p:sp>
        <p:nvSpPr>
          <p:cNvPr id="20" name="TextBox 19"/>
          <p:cNvSpPr txBox="1"/>
          <p:nvPr/>
        </p:nvSpPr>
        <p:spPr>
          <a:xfrm>
            <a:off x="1375014" y="4880128"/>
            <a:ext cx="6800599" cy="1754326"/>
          </a:xfrm>
          <a:prstGeom prst="rect">
            <a:avLst/>
          </a:prstGeom>
          <a:noFill/>
        </p:spPr>
        <p:txBody>
          <a:bodyPr wrap="square" rtlCol="0">
            <a:spAutoFit/>
          </a:bodyPr>
          <a:lstStyle/>
          <a:p>
            <a:r>
              <a:rPr lang="en-US" dirty="0" smtClean="0"/>
              <a:t>The initial processing steps occur extremely rapidly and can identify specific visual properties quickly and accurately.  These features are </a:t>
            </a:r>
            <a:r>
              <a:rPr lang="en-US" i="1" dirty="0" smtClean="0"/>
              <a:t>pre-attentive</a:t>
            </a:r>
            <a:r>
              <a:rPr lang="en-US" dirty="0" smtClean="0"/>
              <a:t>.  Importantly, multiple pre-attentive features can be processed simultaneously without increasing working time.  This means that pre-attentive visual properties can be used in parallel to convey information.</a:t>
            </a:r>
            <a:endParaRPr lang="en-US" dirty="0"/>
          </a:p>
        </p:txBody>
      </p:sp>
      <p:sp>
        <p:nvSpPr>
          <p:cNvPr id="23" name="Rectangle 22"/>
          <p:cNvSpPr/>
          <p:nvPr/>
        </p:nvSpPr>
        <p:spPr>
          <a:xfrm>
            <a:off x="609600" y="3581990"/>
            <a:ext cx="1896545" cy="461665"/>
          </a:xfrm>
          <a:prstGeom prst="rect">
            <a:avLst/>
          </a:prstGeom>
        </p:spPr>
        <p:txBody>
          <a:bodyPr wrap="none">
            <a:spAutoFit/>
          </a:bodyPr>
          <a:lstStyle/>
          <a:p>
            <a:r>
              <a:rPr lang="en-US" sz="2400" dirty="0" smtClean="0">
                <a:solidFill>
                  <a:schemeClr val="accent5"/>
                </a:solidFill>
                <a:latin typeface="+mj-lt"/>
              </a:rPr>
              <a:t>Pre-attentive</a:t>
            </a:r>
            <a:endParaRPr lang="en-US" sz="2400" dirty="0">
              <a:solidFill>
                <a:schemeClr val="accent5"/>
              </a:solidFill>
              <a:latin typeface="+mj-lt"/>
            </a:endParaRPr>
          </a:p>
        </p:txBody>
      </p:sp>
      <p:sp>
        <p:nvSpPr>
          <p:cNvPr id="24" name="Rectangle 23"/>
          <p:cNvSpPr/>
          <p:nvPr/>
        </p:nvSpPr>
        <p:spPr>
          <a:xfrm>
            <a:off x="6096000" y="3561392"/>
            <a:ext cx="2481513" cy="461665"/>
          </a:xfrm>
          <a:prstGeom prst="rect">
            <a:avLst/>
          </a:prstGeom>
        </p:spPr>
        <p:txBody>
          <a:bodyPr wrap="none">
            <a:spAutoFit/>
          </a:bodyPr>
          <a:lstStyle/>
          <a:p>
            <a:r>
              <a:rPr lang="en-US" sz="2400" dirty="0" smtClean="0">
                <a:solidFill>
                  <a:schemeClr val="accent5"/>
                </a:solidFill>
                <a:latin typeface="+mj-lt"/>
              </a:rPr>
              <a:t>Working Memory</a:t>
            </a:r>
            <a:endParaRPr lang="en-US" sz="2400" dirty="0">
              <a:solidFill>
                <a:schemeClr val="accent5"/>
              </a:solidFill>
              <a:latin typeface="+mj-lt"/>
            </a:endParaRPr>
          </a:p>
        </p:txBody>
      </p:sp>
      <p:sp>
        <p:nvSpPr>
          <p:cNvPr id="27" name="Right Arrow 26"/>
          <p:cNvSpPr/>
          <p:nvPr/>
        </p:nvSpPr>
        <p:spPr>
          <a:xfrm>
            <a:off x="2743200" y="3810590"/>
            <a:ext cx="3352800" cy="12459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Tree>
    <p:custDataLst>
      <p:tags r:id="rId1"/>
    </p:custDataLst>
    <p:extLst>
      <p:ext uri="{BB962C8B-B14F-4D97-AF65-F5344CB8AC3E}">
        <p14:creationId xmlns:p14="http://schemas.microsoft.com/office/powerpoint/2010/main" val="3578297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So what are pre-attentive features?</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For great pre-attentive feature visualizations and further explanations, check out </a:t>
            </a:r>
            <a:r>
              <a:rPr lang="en-US" sz="1000" dirty="0"/>
              <a:t>Christopher Healey’s page at http://www.csc.ncsu.edu/faculty/healey/PP/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91" y="155556"/>
            <a:ext cx="914400"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3416320"/>
          </a:xfrm>
          <a:prstGeom prst="rect">
            <a:avLst/>
          </a:prstGeom>
          <a:noFill/>
        </p:spPr>
        <p:txBody>
          <a:bodyPr wrap="square" rtlCol="0">
            <a:spAutoFit/>
          </a:bodyPr>
          <a:lstStyle/>
          <a:p>
            <a:r>
              <a:rPr lang="en-US" dirty="0" smtClean="0"/>
              <a:t>Line orientation</a:t>
            </a:r>
          </a:p>
          <a:p>
            <a:r>
              <a:rPr lang="en-US" dirty="0" smtClean="0"/>
              <a:t>Length</a:t>
            </a:r>
          </a:p>
          <a:p>
            <a:r>
              <a:rPr lang="en-US" dirty="0" smtClean="0"/>
              <a:t>Width</a:t>
            </a:r>
          </a:p>
          <a:p>
            <a:r>
              <a:rPr lang="en-US" dirty="0" smtClean="0"/>
              <a:t>Size</a:t>
            </a:r>
          </a:p>
          <a:p>
            <a:r>
              <a:rPr lang="en-US" dirty="0" smtClean="0"/>
              <a:t>Curvature</a:t>
            </a:r>
          </a:p>
          <a:p>
            <a:r>
              <a:rPr lang="en-US" dirty="0" smtClean="0"/>
              <a:t>Number</a:t>
            </a:r>
            <a:endParaRPr lang="en-US" dirty="0"/>
          </a:p>
          <a:p>
            <a:r>
              <a:rPr lang="en-US" dirty="0" smtClean="0"/>
              <a:t>Color</a:t>
            </a:r>
          </a:p>
          <a:p>
            <a:r>
              <a:rPr lang="en-US" dirty="0" smtClean="0"/>
              <a:t>.</a:t>
            </a:r>
          </a:p>
          <a:p>
            <a:r>
              <a:rPr lang="en-US" dirty="0" smtClean="0"/>
              <a:t>.</a:t>
            </a:r>
          </a:p>
          <a:p>
            <a:r>
              <a:rPr lang="en-US" dirty="0" smtClean="0"/>
              <a:t>.</a:t>
            </a:r>
          </a:p>
          <a:p>
            <a:r>
              <a:rPr lang="en-US" b="1" i="1" dirty="0" smtClean="0"/>
              <a:t>visual encodings</a:t>
            </a:r>
          </a:p>
          <a:p>
            <a:endParaRPr lang="en-US" dirty="0" smtClean="0"/>
          </a:p>
        </p:txBody>
      </p:sp>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1549932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solidFill>
                <a:latin typeface="+mj-lt"/>
              </a:rPr>
              <a:t>Good visualizations use pre-attentive processing to reduce cognitive burden</a:t>
            </a:r>
            <a:endParaRPr lang="en-US" sz="8800" dirty="0">
              <a:solidFill>
                <a:schemeClr val="bg1"/>
              </a:solidFill>
              <a:latin typeface="+mj-lt"/>
            </a:endParaRPr>
          </a:p>
        </p:txBody>
      </p:sp>
    </p:spTree>
    <p:custDataLst>
      <p:tags r:id="rId1"/>
    </p:custDataLst>
    <p:extLst>
      <p:ext uri="{BB962C8B-B14F-4D97-AF65-F5344CB8AC3E}">
        <p14:creationId xmlns:p14="http://schemas.microsoft.com/office/powerpoint/2010/main" val="135064394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The Big Questions</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218852877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So, how do we use pre-attentive features to encode info?</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169092574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28900"/>
            <a:ext cx="41148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j-lt"/>
              </a:rPr>
              <a:t>Visual  Encoding:</a:t>
            </a:r>
          </a:p>
          <a:p>
            <a:pPr algn="ctr"/>
            <a:r>
              <a:rPr lang="en-US" sz="4000" dirty="0" smtClean="0">
                <a:latin typeface="+mj-lt"/>
              </a:rPr>
              <a:t>Pattern</a:t>
            </a:r>
            <a:endParaRPr lang="en-US" sz="8800" dirty="0">
              <a:latin typeface="+mj-lt"/>
            </a:endParaRPr>
          </a:p>
        </p:txBody>
      </p:sp>
      <p:grpSp>
        <p:nvGrpSpPr>
          <p:cNvPr id="41" name="Group 40"/>
          <p:cNvGrpSpPr/>
          <p:nvPr/>
        </p:nvGrpSpPr>
        <p:grpSpPr>
          <a:xfrm>
            <a:off x="5943600" y="2552700"/>
            <a:ext cx="1600200" cy="1600200"/>
            <a:chOff x="5943600" y="2514600"/>
            <a:chExt cx="1600200" cy="1600200"/>
          </a:xfrm>
        </p:grpSpPr>
        <p:sp>
          <p:nvSpPr>
            <p:cNvPr id="5" name="Rectangle 4"/>
            <p:cNvSpPr/>
            <p:nvPr/>
          </p:nvSpPr>
          <p:spPr>
            <a:xfrm>
              <a:off x="5943600" y="2514600"/>
              <a:ext cx="16002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a:off x="5829300" y="3314700"/>
              <a:ext cx="990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6299200" y="3505200"/>
              <a:ext cx="609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6388100" y="3314700"/>
              <a:ext cx="990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781800" y="3429000"/>
              <a:ext cx="76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943600" y="4343400"/>
            <a:ext cx="1600200" cy="1600200"/>
            <a:chOff x="5943600" y="4267200"/>
            <a:chExt cx="1600200" cy="1600200"/>
          </a:xfrm>
        </p:grpSpPr>
        <p:sp>
          <p:nvSpPr>
            <p:cNvPr id="18" name="Rectangle 17"/>
            <p:cNvSpPr/>
            <p:nvPr/>
          </p:nvSpPr>
          <p:spPr>
            <a:xfrm>
              <a:off x="5943600" y="4267200"/>
              <a:ext cx="16002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324600" y="46482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24600" y="48768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4-Point Star 26"/>
            <p:cNvSpPr/>
            <p:nvPr/>
          </p:nvSpPr>
          <p:spPr>
            <a:xfrm>
              <a:off x="6324600" y="5334000"/>
              <a:ext cx="152400" cy="15240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29400" y="4698522"/>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oon 30"/>
            <p:cNvSpPr/>
            <p:nvPr/>
          </p:nvSpPr>
          <p:spPr>
            <a:xfrm>
              <a:off x="6705600" y="5334000"/>
              <a:ext cx="152400" cy="1524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p:cNvSpPr/>
            <p:nvPr/>
          </p:nvSpPr>
          <p:spPr>
            <a:xfrm>
              <a:off x="7086600" y="5334000"/>
              <a:ext cx="152400" cy="1524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5943600" y="762000"/>
            <a:ext cx="1600200" cy="1600200"/>
            <a:chOff x="5943600" y="762000"/>
            <a:chExt cx="1600200" cy="1600200"/>
          </a:xfrm>
        </p:grpSpPr>
        <p:sp>
          <p:nvSpPr>
            <p:cNvPr id="13" name="Rectangle 12"/>
            <p:cNvSpPr/>
            <p:nvPr/>
          </p:nvSpPr>
          <p:spPr>
            <a:xfrm>
              <a:off x="5943600" y="762000"/>
              <a:ext cx="16002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096000" y="9144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096000" y="1143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324600" y="9144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324600" y="1143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086600" y="1905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086600" y="1524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031612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943600" y="2552700"/>
            <a:ext cx="1600200" cy="1600200"/>
            <a:chOff x="5943600" y="2514600"/>
            <a:chExt cx="1600200" cy="1600200"/>
          </a:xfrm>
        </p:grpSpPr>
        <p:sp>
          <p:nvSpPr>
            <p:cNvPr id="5" name="Rectangle 4"/>
            <p:cNvSpPr/>
            <p:nvPr/>
          </p:nvSpPr>
          <p:spPr>
            <a:xfrm>
              <a:off x="5943600" y="2514600"/>
              <a:ext cx="16002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a:off x="5829300" y="3314700"/>
              <a:ext cx="990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6299200" y="3505200"/>
              <a:ext cx="609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6388100" y="3314700"/>
              <a:ext cx="990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781800" y="3429000"/>
              <a:ext cx="76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943600" y="4343400"/>
            <a:ext cx="1600200" cy="1600200"/>
            <a:chOff x="5943600" y="4267200"/>
            <a:chExt cx="1600200" cy="1600200"/>
          </a:xfrm>
        </p:grpSpPr>
        <p:sp>
          <p:nvSpPr>
            <p:cNvPr id="18" name="Rectangle 17"/>
            <p:cNvSpPr/>
            <p:nvPr/>
          </p:nvSpPr>
          <p:spPr>
            <a:xfrm>
              <a:off x="5943600" y="4267200"/>
              <a:ext cx="16002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324600" y="46482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24600" y="48768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4-Point Star 26"/>
            <p:cNvSpPr/>
            <p:nvPr/>
          </p:nvSpPr>
          <p:spPr>
            <a:xfrm>
              <a:off x="6324600" y="5334000"/>
              <a:ext cx="152400" cy="15240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29400" y="4698522"/>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oon 30"/>
            <p:cNvSpPr/>
            <p:nvPr/>
          </p:nvSpPr>
          <p:spPr>
            <a:xfrm>
              <a:off x="6705600" y="5334000"/>
              <a:ext cx="152400" cy="1524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p:cNvSpPr/>
            <p:nvPr/>
          </p:nvSpPr>
          <p:spPr>
            <a:xfrm>
              <a:off x="7086600" y="5334000"/>
              <a:ext cx="152400" cy="1524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5943600" y="762000"/>
            <a:ext cx="1600200" cy="1600200"/>
            <a:chOff x="5943600" y="762000"/>
            <a:chExt cx="1600200" cy="1600200"/>
          </a:xfrm>
        </p:grpSpPr>
        <p:sp>
          <p:nvSpPr>
            <p:cNvPr id="13" name="Rectangle 12"/>
            <p:cNvSpPr/>
            <p:nvPr/>
          </p:nvSpPr>
          <p:spPr>
            <a:xfrm>
              <a:off x="5943600" y="762000"/>
              <a:ext cx="16002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096000" y="9144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096000" y="1143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324600" y="9144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324600" y="1143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086600" y="1905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086600" y="1524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71" y="703459"/>
            <a:ext cx="527849" cy="527849"/>
          </a:xfrm>
          <a:prstGeom prst="rect">
            <a:avLst/>
          </a:prstGeom>
        </p:spPr>
      </p:pic>
      <p:sp>
        <p:nvSpPr>
          <p:cNvPr id="30" name="TextBox 29"/>
          <p:cNvSpPr txBox="1"/>
          <p:nvPr/>
        </p:nvSpPr>
        <p:spPr>
          <a:xfrm>
            <a:off x="1239120" y="727622"/>
            <a:ext cx="3889997" cy="1754326"/>
          </a:xfrm>
          <a:prstGeom prst="rect">
            <a:avLst/>
          </a:prstGeom>
          <a:noFill/>
        </p:spPr>
        <p:txBody>
          <a:bodyPr wrap="square" rtlCol="0">
            <a:spAutoFit/>
          </a:bodyPr>
          <a:lstStyle/>
          <a:p>
            <a:r>
              <a:rPr lang="en-US" dirty="0" smtClean="0"/>
              <a:t>The human eye is very good at grouping.  Shapes of similar size are easily recognized as being part of a common group.  Discrete points are good representatives of non-continuous data</a:t>
            </a:r>
            <a:endParaRPr lang="en-US" dirty="0"/>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33" y="2708879"/>
            <a:ext cx="527849" cy="527849"/>
          </a:xfrm>
          <a:prstGeom prst="rect">
            <a:avLst/>
          </a:prstGeom>
        </p:spPr>
      </p:pic>
      <p:sp>
        <p:nvSpPr>
          <p:cNvPr id="33" name="TextBox 32"/>
          <p:cNvSpPr txBox="1"/>
          <p:nvPr/>
        </p:nvSpPr>
        <p:spPr>
          <a:xfrm>
            <a:off x="1246182" y="2733042"/>
            <a:ext cx="3889997" cy="1200329"/>
          </a:xfrm>
          <a:prstGeom prst="rect">
            <a:avLst/>
          </a:prstGeom>
          <a:noFill/>
        </p:spPr>
        <p:txBody>
          <a:bodyPr wrap="square" rtlCol="0">
            <a:spAutoFit/>
          </a:bodyPr>
          <a:lstStyle/>
          <a:p>
            <a:r>
              <a:rPr lang="en-US" dirty="0" smtClean="0"/>
              <a:t>Next, we are good at comparing lengths of items along a common axis.  We can do this fairly quantitatively.</a:t>
            </a:r>
            <a:endParaRPr lang="en-US" dirty="0"/>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23" y="4507395"/>
            <a:ext cx="527849" cy="527849"/>
          </a:xfrm>
          <a:prstGeom prst="rect">
            <a:avLst/>
          </a:prstGeom>
        </p:spPr>
      </p:pic>
      <p:sp>
        <p:nvSpPr>
          <p:cNvPr id="44" name="TextBox 43"/>
          <p:cNvSpPr txBox="1"/>
          <p:nvPr/>
        </p:nvSpPr>
        <p:spPr>
          <a:xfrm>
            <a:off x="1234072" y="4531558"/>
            <a:ext cx="3889997" cy="1200329"/>
          </a:xfrm>
          <a:prstGeom prst="rect">
            <a:avLst/>
          </a:prstGeom>
          <a:noFill/>
        </p:spPr>
        <p:txBody>
          <a:bodyPr wrap="square" rtlCol="0">
            <a:spAutoFit/>
          </a:bodyPr>
          <a:lstStyle/>
          <a:p>
            <a:r>
              <a:rPr lang="en-US" dirty="0" smtClean="0"/>
              <a:t>We can differentiate different sizes and shapes quickly, but complex or a large number of shapes confound our ability to detect patterns.</a:t>
            </a:r>
            <a:endParaRPr lang="en-US" dirty="0"/>
          </a:p>
        </p:txBody>
      </p:sp>
    </p:spTree>
    <p:custDataLst>
      <p:tags r:id="rId1"/>
    </p:custDataLst>
    <p:extLst>
      <p:ext uri="{BB962C8B-B14F-4D97-AF65-F5344CB8AC3E}">
        <p14:creationId xmlns:p14="http://schemas.microsoft.com/office/powerpoint/2010/main" val="2667372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28900"/>
            <a:ext cx="41148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j-lt"/>
              </a:rPr>
              <a:t>Visual  Encoding:</a:t>
            </a:r>
          </a:p>
          <a:p>
            <a:pPr algn="ctr"/>
            <a:r>
              <a:rPr lang="en-US" sz="4000" dirty="0">
                <a:latin typeface="+mj-lt"/>
              </a:rPr>
              <a:t>V</a:t>
            </a:r>
            <a:r>
              <a:rPr lang="en-US" sz="4000" dirty="0" smtClean="0">
                <a:latin typeface="+mj-lt"/>
              </a:rPr>
              <a:t>alues</a:t>
            </a:r>
            <a:endParaRPr lang="en-US" sz="8800" dirty="0">
              <a:latin typeface="+mj-lt"/>
            </a:endParaRPr>
          </a:p>
        </p:txBody>
      </p:sp>
      <p:grpSp>
        <p:nvGrpSpPr>
          <p:cNvPr id="41" name="Group 40"/>
          <p:cNvGrpSpPr/>
          <p:nvPr/>
        </p:nvGrpSpPr>
        <p:grpSpPr>
          <a:xfrm>
            <a:off x="5943600" y="76200"/>
            <a:ext cx="1600200" cy="1600200"/>
            <a:chOff x="5943600" y="2514600"/>
            <a:chExt cx="1600200" cy="1600200"/>
          </a:xfrm>
          <a:solidFill>
            <a:schemeClr val="accent2">
              <a:lumMod val="75000"/>
            </a:schemeClr>
          </a:solidFill>
        </p:grpSpPr>
        <p:sp>
          <p:nvSpPr>
            <p:cNvPr id="5" name="Rectangle 4"/>
            <p:cNvSpPr/>
            <p:nvPr/>
          </p:nvSpPr>
          <p:spPr>
            <a:xfrm>
              <a:off x="5943600" y="2514600"/>
              <a:ext cx="1600200" cy="1600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a:off x="5829300" y="3314700"/>
              <a:ext cx="9906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6299200" y="3505200"/>
              <a:ext cx="6096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6388100" y="3314700"/>
              <a:ext cx="9906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781800" y="3429000"/>
              <a:ext cx="7620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5943600" y="3429000"/>
            <a:ext cx="1600200" cy="1600200"/>
            <a:chOff x="5943600" y="3429000"/>
            <a:chExt cx="1600200" cy="1600200"/>
          </a:xfrm>
        </p:grpSpPr>
        <p:sp>
          <p:nvSpPr>
            <p:cNvPr id="18" name="Rectangle 17"/>
            <p:cNvSpPr/>
            <p:nvPr/>
          </p:nvSpPr>
          <p:spPr>
            <a:xfrm>
              <a:off x="5943600" y="3429000"/>
              <a:ext cx="1600200" cy="1600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273799" y="36068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65875" y="42291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40116" y="3951684"/>
              <a:ext cx="707232" cy="707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5943600" y="1752600"/>
            <a:ext cx="1600200" cy="1600200"/>
            <a:chOff x="5943600" y="2971800"/>
            <a:chExt cx="914400" cy="914400"/>
          </a:xfrm>
          <a:solidFill>
            <a:schemeClr val="accent2">
              <a:lumMod val="75000"/>
            </a:schemeClr>
          </a:solidFill>
        </p:grpSpPr>
        <p:sp>
          <p:nvSpPr>
            <p:cNvPr id="30" name="Rectangle 29"/>
            <p:cNvSpPr/>
            <p:nvPr/>
          </p:nvSpPr>
          <p:spPr>
            <a:xfrm>
              <a:off x="5943600" y="297180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096000" y="3124200"/>
              <a:ext cx="290285" cy="53340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380390" y="3516086"/>
              <a:ext cx="359228" cy="13335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rot="1418136">
              <a:off x="6212809" y="3422140"/>
              <a:ext cx="371732" cy="253206"/>
            </a:xfrm>
            <a:prstGeom prst="arc">
              <a:avLst>
                <a:gd name="adj1" fmla="val 11943554"/>
                <a:gd name="adj2" fmla="val 20466807"/>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p:cNvGrpSpPr/>
          <p:nvPr/>
        </p:nvGrpSpPr>
        <p:grpSpPr>
          <a:xfrm>
            <a:off x="5943600" y="5105400"/>
            <a:ext cx="1600200" cy="1600200"/>
            <a:chOff x="5943600" y="5105400"/>
            <a:chExt cx="1600200" cy="1600200"/>
          </a:xfrm>
        </p:grpSpPr>
        <p:sp>
          <p:nvSpPr>
            <p:cNvPr id="44" name="Rectangle 43"/>
            <p:cNvSpPr/>
            <p:nvPr/>
          </p:nvSpPr>
          <p:spPr>
            <a:xfrm>
              <a:off x="5943600" y="5105400"/>
              <a:ext cx="1600200" cy="1600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be 1"/>
            <p:cNvSpPr/>
            <p:nvPr/>
          </p:nvSpPr>
          <p:spPr>
            <a:xfrm>
              <a:off x="6210300" y="5257800"/>
              <a:ext cx="673100" cy="647700"/>
            </a:xfrm>
            <a:prstGeom prst="cub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ube 47"/>
            <p:cNvSpPr/>
            <p:nvPr/>
          </p:nvSpPr>
          <p:spPr>
            <a:xfrm>
              <a:off x="6833666" y="6057900"/>
              <a:ext cx="377281" cy="363044"/>
            </a:xfrm>
            <a:prstGeom prst="cub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40301026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943600" y="76200"/>
            <a:ext cx="1600200" cy="1600200"/>
            <a:chOff x="5943600" y="2514600"/>
            <a:chExt cx="1600200" cy="1600200"/>
          </a:xfrm>
          <a:solidFill>
            <a:schemeClr val="accent2">
              <a:lumMod val="75000"/>
            </a:schemeClr>
          </a:solidFill>
        </p:grpSpPr>
        <p:sp>
          <p:nvSpPr>
            <p:cNvPr id="5" name="Rectangle 4"/>
            <p:cNvSpPr/>
            <p:nvPr/>
          </p:nvSpPr>
          <p:spPr>
            <a:xfrm>
              <a:off x="5943600" y="2514600"/>
              <a:ext cx="1600200" cy="1600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a:off x="5829300" y="3314700"/>
              <a:ext cx="9906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6299200" y="3505200"/>
              <a:ext cx="6096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6388100" y="3314700"/>
              <a:ext cx="9906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781800" y="3429000"/>
              <a:ext cx="762000" cy="0"/>
            </a:xfrm>
            <a:prstGeom prst="line">
              <a:avLst/>
            </a:prstGeom>
            <a:grpFill/>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5943600" y="3429000"/>
            <a:ext cx="1600200" cy="1600200"/>
            <a:chOff x="5943600" y="3429000"/>
            <a:chExt cx="1600200" cy="1600200"/>
          </a:xfrm>
        </p:grpSpPr>
        <p:sp>
          <p:nvSpPr>
            <p:cNvPr id="18" name="Rectangle 17"/>
            <p:cNvSpPr/>
            <p:nvPr/>
          </p:nvSpPr>
          <p:spPr>
            <a:xfrm>
              <a:off x="5943600" y="3429000"/>
              <a:ext cx="1600200" cy="1600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273799" y="36068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65875" y="42291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40116" y="3951684"/>
              <a:ext cx="707232" cy="7072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5943600" y="1752600"/>
            <a:ext cx="1600200" cy="1600200"/>
            <a:chOff x="5943600" y="2971800"/>
            <a:chExt cx="914400" cy="914400"/>
          </a:xfrm>
          <a:solidFill>
            <a:schemeClr val="accent2">
              <a:lumMod val="75000"/>
            </a:schemeClr>
          </a:solidFill>
        </p:grpSpPr>
        <p:sp>
          <p:nvSpPr>
            <p:cNvPr id="30" name="Rectangle 29"/>
            <p:cNvSpPr/>
            <p:nvPr/>
          </p:nvSpPr>
          <p:spPr>
            <a:xfrm>
              <a:off x="5943600" y="297180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096000" y="3124200"/>
              <a:ext cx="290285" cy="53340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380390" y="3516086"/>
              <a:ext cx="359228" cy="13335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rot="1418136">
              <a:off x="6212809" y="3422140"/>
              <a:ext cx="371732" cy="253206"/>
            </a:xfrm>
            <a:prstGeom prst="arc">
              <a:avLst>
                <a:gd name="adj1" fmla="val 11943554"/>
                <a:gd name="adj2" fmla="val 20466807"/>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p:cNvGrpSpPr/>
          <p:nvPr/>
        </p:nvGrpSpPr>
        <p:grpSpPr>
          <a:xfrm>
            <a:off x="5943600" y="5105400"/>
            <a:ext cx="1600200" cy="1600200"/>
            <a:chOff x="5943600" y="5105400"/>
            <a:chExt cx="1600200" cy="1600200"/>
          </a:xfrm>
        </p:grpSpPr>
        <p:sp>
          <p:nvSpPr>
            <p:cNvPr id="44" name="Rectangle 43"/>
            <p:cNvSpPr/>
            <p:nvPr/>
          </p:nvSpPr>
          <p:spPr>
            <a:xfrm>
              <a:off x="5943600" y="5105400"/>
              <a:ext cx="1600200" cy="1600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be 1"/>
            <p:cNvSpPr/>
            <p:nvPr/>
          </p:nvSpPr>
          <p:spPr>
            <a:xfrm>
              <a:off x="6210300" y="5257800"/>
              <a:ext cx="673100" cy="647700"/>
            </a:xfrm>
            <a:prstGeom prst="cub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ube 47"/>
            <p:cNvSpPr/>
            <p:nvPr/>
          </p:nvSpPr>
          <p:spPr>
            <a:xfrm>
              <a:off x="6833666" y="6057900"/>
              <a:ext cx="377281" cy="363044"/>
            </a:xfrm>
            <a:prstGeom prst="cub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71" y="243236"/>
            <a:ext cx="527849" cy="527849"/>
          </a:xfrm>
          <a:prstGeom prst="rect">
            <a:avLst/>
          </a:prstGeom>
        </p:spPr>
      </p:pic>
      <p:sp>
        <p:nvSpPr>
          <p:cNvPr id="27" name="TextBox 26"/>
          <p:cNvSpPr txBox="1"/>
          <p:nvPr/>
        </p:nvSpPr>
        <p:spPr>
          <a:xfrm>
            <a:off x="1239120" y="267399"/>
            <a:ext cx="3889997" cy="923330"/>
          </a:xfrm>
          <a:prstGeom prst="rect">
            <a:avLst/>
          </a:prstGeom>
          <a:noFill/>
        </p:spPr>
        <p:txBody>
          <a:bodyPr wrap="square" rtlCol="0">
            <a:spAutoFit/>
          </a:bodyPr>
          <a:lstStyle/>
          <a:p>
            <a:r>
              <a:rPr lang="en-US" dirty="0" smtClean="0"/>
              <a:t>We are most quantitatively able to differentiate lines along a common axis.  </a:t>
            </a:r>
            <a:endParaRPr lang="en-US" dirty="0"/>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33" y="1855035"/>
            <a:ext cx="527849" cy="527849"/>
          </a:xfrm>
          <a:prstGeom prst="rect">
            <a:avLst/>
          </a:prstGeom>
        </p:spPr>
      </p:pic>
      <p:sp>
        <p:nvSpPr>
          <p:cNvPr id="31" name="TextBox 30"/>
          <p:cNvSpPr txBox="1"/>
          <p:nvPr/>
        </p:nvSpPr>
        <p:spPr>
          <a:xfrm>
            <a:off x="1246182" y="1879198"/>
            <a:ext cx="3889997" cy="1200329"/>
          </a:xfrm>
          <a:prstGeom prst="rect">
            <a:avLst/>
          </a:prstGeom>
          <a:noFill/>
        </p:spPr>
        <p:txBody>
          <a:bodyPr wrap="square" rtlCol="0">
            <a:spAutoFit/>
          </a:bodyPr>
          <a:lstStyle/>
          <a:p>
            <a:r>
              <a:rPr lang="en-US" dirty="0" smtClean="0"/>
              <a:t>Next, we are pretty decent at quantitatively understanding angles, but do better with angles less than 90 degrees.</a:t>
            </a:r>
            <a:endParaRPr lang="en-US"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23" y="3477942"/>
            <a:ext cx="527849" cy="527849"/>
          </a:xfrm>
          <a:prstGeom prst="rect">
            <a:avLst/>
          </a:prstGeom>
        </p:spPr>
      </p:pic>
      <p:sp>
        <p:nvSpPr>
          <p:cNvPr id="36" name="TextBox 35"/>
          <p:cNvSpPr txBox="1"/>
          <p:nvPr/>
        </p:nvSpPr>
        <p:spPr>
          <a:xfrm>
            <a:off x="1234072" y="3502105"/>
            <a:ext cx="3889997" cy="1477328"/>
          </a:xfrm>
          <a:prstGeom prst="rect">
            <a:avLst/>
          </a:prstGeom>
          <a:noFill/>
        </p:spPr>
        <p:txBody>
          <a:bodyPr wrap="square" rtlCol="0">
            <a:spAutoFit/>
          </a:bodyPr>
          <a:lstStyle/>
          <a:p>
            <a:r>
              <a:rPr lang="en-US" dirty="0" smtClean="0"/>
              <a:t>Area is difficult for humans to quantitatively differentiate.  Oftentimes people increase the radius by two, but the volume is not correspondingly doubled!</a:t>
            </a:r>
            <a:endParaRPr lang="en-US" dirty="0"/>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95" y="5156359"/>
            <a:ext cx="527849" cy="527849"/>
          </a:xfrm>
          <a:prstGeom prst="rect">
            <a:avLst/>
          </a:prstGeom>
        </p:spPr>
      </p:pic>
      <p:sp>
        <p:nvSpPr>
          <p:cNvPr id="38" name="TextBox 37"/>
          <p:cNvSpPr txBox="1"/>
          <p:nvPr/>
        </p:nvSpPr>
        <p:spPr>
          <a:xfrm>
            <a:off x="1253244" y="5180522"/>
            <a:ext cx="3889997" cy="1477328"/>
          </a:xfrm>
          <a:prstGeom prst="rect">
            <a:avLst/>
          </a:prstGeom>
          <a:noFill/>
        </p:spPr>
        <p:txBody>
          <a:bodyPr wrap="square" rtlCol="0">
            <a:spAutoFit/>
          </a:bodyPr>
          <a:lstStyle/>
          <a:p>
            <a:r>
              <a:rPr lang="en-US" dirty="0" smtClean="0"/>
              <a:t>Volume is extremely difficult, and should not be used for any quantitative purposes.  3D representations very rarely encode useful information.</a:t>
            </a:r>
            <a:endParaRPr lang="en-US" dirty="0"/>
          </a:p>
        </p:txBody>
      </p:sp>
    </p:spTree>
    <p:custDataLst>
      <p:tags r:id="rId1"/>
    </p:custDataLst>
    <p:extLst>
      <p:ext uri="{BB962C8B-B14F-4D97-AF65-F5344CB8AC3E}">
        <p14:creationId xmlns:p14="http://schemas.microsoft.com/office/powerpoint/2010/main" val="976226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628900"/>
            <a:ext cx="4114800" cy="160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mj-lt"/>
              </a:rPr>
              <a:t>Visual  Encoding:</a:t>
            </a:r>
          </a:p>
          <a:p>
            <a:pPr algn="ctr"/>
            <a:r>
              <a:rPr lang="en-US" sz="4000" dirty="0" smtClean="0">
                <a:latin typeface="+mj-lt"/>
              </a:rPr>
              <a:t>Color</a:t>
            </a:r>
            <a:endParaRPr lang="en-US" sz="8800" dirty="0">
              <a:latin typeface="+mj-lt"/>
            </a:endParaRPr>
          </a:p>
        </p:txBody>
      </p:sp>
      <p:sp>
        <p:nvSpPr>
          <p:cNvPr id="13" name="Rectangle 12"/>
          <p:cNvSpPr/>
          <p:nvPr/>
        </p:nvSpPr>
        <p:spPr>
          <a:xfrm>
            <a:off x="5943600" y="1981200"/>
            <a:ext cx="1600200" cy="1600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052870" y="22860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548170" y="2286000"/>
            <a:ext cx="381000" cy="381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043470" y="2286000"/>
            <a:ext cx="3810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052870" y="2819400"/>
            <a:ext cx="381000" cy="381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548170" y="2819400"/>
            <a:ext cx="381000" cy="3810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043470" y="2819400"/>
            <a:ext cx="381000" cy="381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943600" y="3733800"/>
            <a:ext cx="1600200" cy="1600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096000" y="40386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591300" y="4038600"/>
            <a:ext cx="381000" cy="381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086600" y="4038600"/>
            <a:ext cx="381000" cy="381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096000" y="4572000"/>
            <a:ext cx="381000" cy="381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591300" y="4572000"/>
            <a:ext cx="381000" cy="381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086600" y="4572000"/>
            <a:ext cx="3810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592276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43600" y="1981200"/>
            <a:ext cx="1600200" cy="1600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052870" y="22860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548170" y="2286000"/>
            <a:ext cx="381000" cy="381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043470" y="2286000"/>
            <a:ext cx="3810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052870" y="2819400"/>
            <a:ext cx="381000" cy="381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548170" y="2819400"/>
            <a:ext cx="381000" cy="3810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043470" y="2819400"/>
            <a:ext cx="381000" cy="381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943600" y="3733800"/>
            <a:ext cx="1600200" cy="1600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096000" y="40386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591300" y="4038600"/>
            <a:ext cx="381000" cy="381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086600" y="4038600"/>
            <a:ext cx="381000" cy="381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096000" y="4572000"/>
            <a:ext cx="381000" cy="381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591300" y="4572000"/>
            <a:ext cx="381000" cy="381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086600" y="4572000"/>
            <a:ext cx="3810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33" y="2163872"/>
            <a:ext cx="527849" cy="527849"/>
          </a:xfrm>
          <a:prstGeom prst="rect">
            <a:avLst/>
          </a:prstGeom>
        </p:spPr>
      </p:pic>
      <p:sp>
        <p:nvSpPr>
          <p:cNvPr id="20" name="TextBox 19"/>
          <p:cNvSpPr txBox="1"/>
          <p:nvPr/>
        </p:nvSpPr>
        <p:spPr>
          <a:xfrm>
            <a:off x="1246182" y="2188035"/>
            <a:ext cx="3889997" cy="1200329"/>
          </a:xfrm>
          <a:prstGeom prst="rect">
            <a:avLst/>
          </a:prstGeom>
          <a:noFill/>
        </p:spPr>
        <p:txBody>
          <a:bodyPr wrap="square" rtlCol="0">
            <a:spAutoFit/>
          </a:bodyPr>
          <a:lstStyle/>
          <a:p>
            <a:r>
              <a:rPr lang="en-US" dirty="0" smtClean="0"/>
              <a:t>Color has incredible power – it can be used elegantly to make visuals easier to understand, but it can be abused.</a:t>
            </a:r>
            <a:endParaRPr lang="en-US" dirty="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23" y="4089552"/>
            <a:ext cx="527849" cy="527849"/>
          </a:xfrm>
          <a:prstGeom prst="rect">
            <a:avLst/>
          </a:prstGeom>
        </p:spPr>
      </p:pic>
      <p:sp>
        <p:nvSpPr>
          <p:cNvPr id="22" name="TextBox 21"/>
          <p:cNvSpPr txBox="1"/>
          <p:nvPr/>
        </p:nvSpPr>
        <p:spPr>
          <a:xfrm>
            <a:off x="1234072" y="4113715"/>
            <a:ext cx="3889997" cy="923330"/>
          </a:xfrm>
          <a:prstGeom prst="rect">
            <a:avLst/>
          </a:prstGeom>
          <a:noFill/>
        </p:spPr>
        <p:txBody>
          <a:bodyPr wrap="square" rtlCol="0">
            <a:spAutoFit/>
          </a:bodyPr>
          <a:lstStyle/>
          <a:p>
            <a:r>
              <a:rPr lang="en-US" dirty="0" smtClean="0"/>
              <a:t>In addition to changes in </a:t>
            </a:r>
            <a:r>
              <a:rPr lang="en-US" i="1" dirty="0" smtClean="0"/>
              <a:t>hue</a:t>
            </a:r>
            <a:r>
              <a:rPr lang="en-US" dirty="0" smtClean="0"/>
              <a:t>, visual designers can use changes in </a:t>
            </a:r>
            <a:r>
              <a:rPr lang="en-US" i="1" dirty="0" smtClean="0"/>
              <a:t>intensity</a:t>
            </a:r>
            <a:r>
              <a:rPr lang="en-US" dirty="0" smtClean="0"/>
              <a:t> to help encode information.</a:t>
            </a:r>
            <a:endParaRPr lang="en-US" dirty="0"/>
          </a:p>
        </p:txBody>
      </p:sp>
    </p:spTree>
    <p:custDataLst>
      <p:tags r:id="rId1"/>
    </p:custDataLst>
    <p:extLst>
      <p:ext uri="{BB962C8B-B14F-4D97-AF65-F5344CB8AC3E}">
        <p14:creationId xmlns:p14="http://schemas.microsoft.com/office/powerpoint/2010/main" val="41861163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Perception of visual encoding</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84316871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67543" y="2971800"/>
            <a:ext cx="914400" cy="914400"/>
            <a:chOff x="5943600" y="2552700"/>
            <a:chExt cx="1600200" cy="1600200"/>
          </a:xfrm>
        </p:grpSpPr>
        <p:sp>
          <p:nvSpPr>
            <p:cNvPr id="25" name="Rectangle 24"/>
            <p:cNvSpPr/>
            <p:nvPr/>
          </p:nvSpPr>
          <p:spPr>
            <a:xfrm>
              <a:off x="5943600" y="2552700"/>
              <a:ext cx="1600200" cy="16002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rot="5400000">
              <a:off x="5829300" y="3352800"/>
              <a:ext cx="990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6299200" y="3543300"/>
              <a:ext cx="609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6388100" y="3352800"/>
              <a:ext cx="990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781800" y="3467100"/>
              <a:ext cx="76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533400" y="2971800"/>
            <a:ext cx="914400" cy="914400"/>
            <a:chOff x="5943600" y="762000"/>
            <a:chExt cx="1600200" cy="1600200"/>
          </a:xfrm>
        </p:grpSpPr>
        <p:sp>
          <p:nvSpPr>
            <p:cNvPr id="42" name="Rectangle 41"/>
            <p:cNvSpPr/>
            <p:nvPr/>
          </p:nvSpPr>
          <p:spPr>
            <a:xfrm>
              <a:off x="5943600" y="762000"/>
              <a:ext cx="1600200" cy="16002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96000" y="9144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96000" y="1143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24600" y="9144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24600" y="1143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086600" y="1905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086600" y="152400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2601686" y="2971800"/>
            <a:ext cx="914400" cy="914400"/>
            <a:chOff x="5943600" y="2971800"/>
            <a:chExt cx="914400" cy="914400"/>
          </a:xfrm>
        </p:grpSpPr>
        <p:sp>
          <p:nvSpPr>
            <p:cNvPr id="32" name="Rectangle 31"/>
            <p:cNvSpPr/>
            <p:nvPr/>
          </p:nvSpPr>
          <p:spPr>
            <a:xfrm>
              <a:off x="5943600" y="2971800"/>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6096000" y="3124200"/>
              <a:ext cx="290285" cy="533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6380390" y="3505200"/>
              <a:ext cx="359228" cy="1333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rot="1418136">
              <a:off x="6207366" y="3416697"/>
              <a:ext cx="371732" cy="253206"/>
            </a:xfrm>
            <a:prstGeom prst="arc">
              <a:avLst>
                <a:gd name="adj1" fmla="val 11943554"/>
                <a:gd name="adj2" fmla="val 2046680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p:nvPr/>
        </p:nvGrpSpPr>
        <p:grpSpPr>
          <a:xfrm>
            <a:off x="3635829" y="2971800"/>
            <a:ext cx="914400" cy="914400"/>
            <a:chOff x="6248400" y="3124200"/>
            <a:chExt cx="914400" cy="914400"/>
          </a:xfrm>
        </p:grpSpPr>
        <p:sp>
          <p:nvSpPr>
            <p:cNvPr id="77" name="Rectangle 76"/>
            <p:cNvSpPr/>
            <p:nvPr/>
          </p:nvSpPr>
          <p:spPr>
            <a:xfrm>
              <a:off x="6248400" y="3124200"/>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6429375" y="3357562"/>
              <a:ext cx="581025" cy="452438"/>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669972" y="2971800"/>
            <a:ext cx="914400" cy="914400"/>
            <a:chOff x="5840016" y="2705100"/>
            <a:chExt cx="914400" cy="914400"/>
          </a:xfrm>
        </p:grpSpPr>
        <p:sp>
          <p:nvSpPr>
            <p:cNvPr id="84" name="Rectangle 83"/>
            <p:cNvSpPr/>
            <p:nvPr/>
          </p:nvSpPr>
          <p:spPr>
            <a:xfrm>
              <a:off x="5840016" y="2705100"/>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028701" y="2806700"/>
              <a:ext cx="217714" cy="2177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081316" y="3162300"/>
              <a:ext cx="87086" cy="870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238025" y="3003777"/>
              <a:ext cx="404133" cy="4041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704115" y="2971800"/>
            <a:ext cx="914400" cy="914400"/>
            <a:chOff x="5943600" y="5105400"/>
            <a:chExt cx="1600200" cy="1600200"/>
          </a:xfrm>
        </p:grpSpPr>
        <p:sp>
          <p:nvSpPr>
            <p:cNvPr id="88" name="Rectangle 87"/>
            <p:cNvSpPr/>
            <p:nvPr/>
          </p:nvSpPr>
          <p:spPr>
            <a:xfrm>
              <a:off x="5943600" y="5105400"/>
              <a:ext cx="1600200" cy="16002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be 88"/>
            <p:cNvSpPr/>
            <p:nvPr/>
          </p:nvSpPr>
          <p:spPr>
            <a:xfrm>
              <a:off x="6210300" y="5257800"/>
              <a:ext cx="673100" cy="647700"/>
            </a:xfrm>
            <a:prstGeom prst="cub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89"/>
            <p:cNvSpPr/>
            <p:nvPr/>
          </p:nvSpPr>
          <p:spPr>
            <a:xfrm>
              <a:off x="6833666" y="6057900"/>
              <a:ext cx="377281" cy="363044"/>
            </a:xfrm>
            <a:prstGeom prst="cub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6738258" y="2971800"/>
            <a:ext cx="914400" cy="914400"/>
            <a:chOff x="5892800" y="2768600"/>
            <a:chExt cx="1600200" cy="1600200"/>
          </a:xfrm>
        </p:grpSpPr>
        <p:sp>
          <p:nvSpPr>
            <p:cNvPr id="91" name="Rectangle 90"/>
            <p:cNvSpPr/>
            <p:nvPr/>
          </p:nvSpPr>
          <p:spPr>
            <a:xfrm>
              <a:off x="5892800" y="2768600"/>
              <a:ext cx="1600200" cy="16002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002070" y="30734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97370" y="3073400"/>
              <a:ext cx="381000" cy="381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6992670" y="3073400"/>
              <a:ext cx="3810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002070" y="3606800"/>
              <a:ext cx="381000" cy="381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497370" y="3606800"/>
              <a:ext cx="381000" cy="3810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992670" y="3606800"/>
              <a:ext cx="381000" cy="381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772400" y="2971800"/>
            <a:ext cx="914400" cy="914400"/>
            <a:chOff x="5892800" y="4521200"/>
            <a:chExt cx="1600200" cy="1600200"/>
          </a:xfrm>
        </p:grpSpPr>
        <p:sp>
          <p:nvSpPr>
            <p:cNvPr id="98" name="Rectangle 97"/>
            <p:cNvSpPr/>
            <p:nvPr/>
          </p:nvSpPr>
          <p:spPr>
            <a:xfrm>
              <a:off x="5892800" y="4521200"/>
              <a:ext cx="1600200" cy="16002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6045200" y="4826000"/>
              <a:ext cx="381000" cy="3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6540500" y="4826000"/>
              <a:ext cx="381000" cy="381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035800" y="4826000"/>
              <a:ext cx="381000" cy="381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045200" y="5359400"/>
              <a:ext cx="381000" cy="381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540500" y="5359400"/>
              <a:ext cx="381000" cy="381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035800" y="5359400"/>
              <a:ext cx="381000" cy="381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p:cNvSpPr/>
          <p:nvPr/>
        </p:nvSpPr>
        <p:spPr>
          <a:xfrm>
            <a:off x="-27924" y="1402837"/>
            <a:ext cx="9137288" cy="1306063"/>
          </a:xfrm>
          <a:prstGeom prst="rect">
            <a:avLst/>
          </a:prstGeom>
        </p:spPr>
        <p:txBody>
          <a:bodyPr wrap="square">
            <a:spAutoFit/>
          </a:bodyPr>
          <a:lstStyle/>
          <a:p>
            <a:pPr algn="ctr">
              <a:lnSpc>
                <a:spcPct val="150000"/>
              </a:lnSpc>
            </a:pP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Quantitative </a:t>
            </a: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t>
            </a:r>
            <a:r>
              <a:rPr lang="en-US" sz="60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 Qualitative</a:t>
            </a:r>
          </a:p>
        </p:txBody>
      </p:sp>
      <p:sp>
        <p:nvSpPr>
          <p:cNvPr id="54" name="Rectangle 53"/>
          <p:cNvSpPr/>
          <p:nvPr/>
        </p:nvSpPr>
        <p:spPr>
          <a:xfrm>
            <a:off x="0" y="3929742"/>
            <a:ext cx="9137288" cy="1184683"/>
          </a:xfrm>
          <a:prstGeom prst="rect">
            <a:avLst/>
          </a:prstGeom>
        </p:spPr>
        <p:txBody>
          <a:bodyPr wrap="square">
            <a:spAutoFit/>
          </a:bodyPr>
          <a:lstStyle/>
          <a:p>
            <a:pPr algn="ctr">
              <a:lnSpc>
                <a:spcPct val="150000"/>
              </a:lnSpc>
            </a:pPr>
            <a:r>
              <a:rPr lang="en-US" sz="5400" dirty="0" smtClean="0">
                <a:gradFill flip="none" rotWithShape="1">
                  <a:gsLst>
                    <a:gs pos="0">
                      <a:schemeClr val="tx1"/>
                    </a:gs>
                    <a:gs pos="74000">
                      <a:schemeClr val="accent6">
                        <a:lumMod val="60000"/>
                        <a:lumOff val="40000"/>
                      </a:schemeClr>
                    </a:gs>
                    <a:gs pos="30000">
                      <a:schemeClr val="tx1">
                        <a:lumMod val="60000"/>
                        <a:lumOff val="40000"/>
                      </a:schemeClr>
                    </a:gs>
                    <a:gs pos="100000">
                      <a:schemeClr val="accent6"/>
                    </a:gs>
                  </a:gsLst>
                  <a:lin ang="0" scaled="1"/>
                  <a:tileRect/>
                </a:gradFill>
                <a:latin typeface="+mj-lt"/>
              </a:rPr>
              <a:t>Association - Differentiation</a:t>
            </a:r>
          </a:p>
        </p:txBody>
      </p:sp>
    </p:spTree>
    <p:custDataLst>
      <p:tags r:id="rId1"/>
    </p:custDataLst>
    <p:extLst>
      <p:ext uri="{BB962C8B-B14F-4D97-AF65-F5344CB8AC3E}">
        <p14:creationId xmlns:p14="http://schemas.microsoft.com/office/powerpoint/2010/main" val="2533331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b="1" dirty="0" smtClean="0">
                <a:solidFill>
                  <a:schemeClr val="tx2"/>
                </a:solidFill>
              </a:rPr>
              <a:t>4 </a:t>
            </a:r>
            <a:r>
              <a:rPr lang="en-US" b="1" dirty="0">
                <a:solidFill>
                  <a:schemeClr val="accent4">
                    <a:lumMod val="50000"/>
                  </a:schemeClr>
                </a:solidFill>
              </a:rPr>
              <a:t>|</a:t>
            </a:r>
            <a:r>
              <a:rPr lang="en-US" b="1" dirty="0">
                <a:solidFill>
                  <a:schemeClr val="tx2"/>
                </a:solidFill>
              </a:rPr>
              <a:t> </a:t>
            </a:r>
            <a:r>
              <a:rPr lang="en-US" dirty="0"/>
              <a:t>Steps</a:t>
            </a:r>
          </a:p>
        </p:txBody>
      </p:sp>
      <p:sp>
        <p:nvSpPr>
          <p:cNvPr id="3" name="Text Placeholder 2"/>
          <p:cNvSpPr>
            <a:spLocks noGrp="1"/>
          </p:cNvSpPr>
          <p:nvPr>
            <p:ph type="body" idx="1"/>
          </p:nvPr>
        </p:nvSpPr>
        <p:spPr/>
        <p:txBody>
          <a:bodyPr/>
          <a:lstStyle/>
          <a:p>
            <a:r>
              <a:rPr lang="en-US" dirty="0" smtClean="0"/>
              <a:t>What is a logical data visualization protocol?</a:t>
            </a:r>
            <a:endParaRPr lang="en-US" dirty="0"/>
          </a:p>
        </p:txBody>
      </p:sp>
    </p:spTree>
    <p:custDataLst>
      <p:tags r:id="rId1"/>
    </p:custDataLst>
    <p:extLst>
      <p:ext uri="{BB962C8B-B14F-4D97-AF65-F5344CB8AC3E}">
        <p14:creationId xmlns:p14="http://schemas.microsoft.com/office/powerpoint/2010/main" val="3086903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800" y="5638800"/>
            <a:ext cx="2308645" cy="707886"/>
          </a:xfrm>
          <a:prstGeom prst="rect">
            <a:avLst/>
          </a:prstGeom>
          <a:noFill/>
        </p:spPr>
        <p:txBody>
          <a:bodyPr wrap="none" rtlCol="0">
            <a:spAutoFit/>
          </a:bodyPr>
          <a:lstStyle/>
          <a:p>
            <a:r>
              <a:rPr lang="en-US" sz="4000" dirty="0" smtClean="0">
                <a:latin typeface="Bebas Neue" pitchFamily="34" charset="0"/>
              </a:rPr>
              <a:t>Hello there!</a:t>
            </a:r>
            <a:endParaRPr lang="en-US" sz="4000" dirty="0">
              <a:latin typeface="Bebas Neue" pitchFamily="34" charset="0"/>
            </a:endParaRPr>
          </a:p>
        </p:txBody>
      </p:sp>
      <p:pic>
        <p:nvPicPr>
          <p:cNvPr id="4" name="Picture 3" descr="Graph Paper 6 Crumpled.png"/>
          <p:cNvPicPr>
            <a:picLocks noChangeAspect="1"/>
          </p:cNvPicPr>
          <p:nvPr/>
        </p:nvPicPr>
        <p:blipFill>
          <a:blip r:embed="rId3" cstate="print"/>
          <a:stretch>
            <a:fillRect/>
          </a:stretch>
        </p:blipFill>
        <p:spPr>
          <a:xfrm>
            <a:off x="2028" y="0"/>
            <a:ext cx="9139943" cy="6858000"/>
          </a:xfrm>
          <a:prstGeom prst="rect">
            <a:avLst/>
          </a:prstGeom>
        </p:spPr>
      </p:pic>
      <p:sp>
        <p:nvSpPr>
          <p:cNvPr id="5" name="TextBox 4"/>
          <p:cNvSpPr txBox="1"/>
          <p:nvPr/>
        </p:nvSpPr>
        <p:spPr>
          <a:xfrm>
            <a:off x="762000" y="2057400"/>
            <a:ext cx="8189230" cy="2308324"/>
          </a:xfrm>
          <a:prstGeom prst="rect">
            <a:avLst/>
          </a:prstGeom>
          <a:noFill/>
        </p:spPr>
        <p:txBody>
          <a:bodyPr wrap="none" rtlCol="0">
            <a:spAutoFit/>
          </a:bodyPr>
          <a:lstStyle/>
          <a:p>
            <a:r>
              <a:rPr lang="en-US" sz="7200" b="1" cap="small" dirty="0"/>
              <a:t>w</a:t>
            </a:r>
            <a:r>
              <a:rPr lang="en-US" sz="7200" b="1" cap="small" dirty="0" smtClean="0"/>
              <a:t>hat is graphical </a:t>
            </a:r>
          </a:p>
          <a:p>
            <a:r>
              <a:rPr lang="en-US" sz="7200" b="1" cap="small" dirty="0" smtClean="0"/>
              <a:t>excellence?</a:t>
            </a:r>
            <a:endParaRPr lang="en-US" sz="7200" b="1" cap="small" dirty="0"/>
          </a:p>
        </p:txBody>
      </p:sp>
    </p:spTree>
    <p:custDataLst>
      <p:tags r:id="rId1"/>
    </p:custDataLst>
    <p:extLst>
      <p:ext uri="{BB962C8B-B14F-4D97-AF65-F5344CB8AC3E}">
        <p14:creationId xmlns:p14="http://schemas.microsoft.com/office/powerpoint/2010/main" val="38175927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A Protocol for Visualization</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229770194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4135" y="897089"/>
            <a:ext cx="5400517" cy="5078313"/>
          </a:xfrm>
          <a:prstGeom prst="rect">
            <a:avLst/>
          </a:prstGeom>
          <a:noFill/>
        </p:spPr>
        <p:txBody>
          <a:bodyPr wrap="none" rtlCol="0">
            <a:spAutoFit/>
          </a:bodyPr>
          <a:lstStyle/>
          <a:p>
            <a:pPr>
              <a:lnSpc>
                <a:spcPct val="150000"/>
              </a:lnSpc>
            </a:pPr>
            <a:r>
              <a:rPr lang="en-US" sz="3600" dirty="0" smtClean="0">
                <a:solidFill>
                  <a:schemeClr val="tx1">
                    <a:lumMod val="60000"/>
                    <a:lumOff val="40000"/>
                  </a:schemeClr>
                </a:solidFill>
              </a:rPr>
              <a:t>1</a:t>
            </a:r>
            <a:r>
              <a:rPr lang="en-US" sz="3600" dirty="0" smtClean="0">
                <a:solidFill>
                  <a:schemeClr val="accent5">
                    <a:lumMod val="75000"/>
                  </a:schemeClr>
                </a:solidFill>
              </a:rPr>
              <a:t> </a:t>
            </a:r>
            <a:r>
              <a:rPr lang="en-US" sz="3600" dirty="0" smtClean="0">
                <a:solidFill>
                  <a:schemeClr val="bg2">
                    <a:lumMod val="90000"/>
                  </a:schemeClr>
                </a:solidFill>
              </a:rPr>
              <a:t>|</a:t>
            </a:r>
            <a:r>
              <a:rPr lang="en-US" sz="3600" dirty="0" smtClean="0">
                <a:solidFill>
                  <a:schemeClr val="accent5">
                    <a:lumMod val="75000"/>
                  </a:schemeClr>
                </a:solidFill>
              </a:rPr>
              <a:t> Gather the Data</a:t>
            </a:r>
          </a:p>
          <a:p>
            <a:pPr>
              <a:lnSpc>
                <a:spcPct val="150000"/>
              </a:lnSpc>
            </a:pPr>
            <a:r>
              <a:rPr lang="en-US" sz="3600" dirty="0" smtClean="0">
                <a:solidFill>
                  <a:schemeClr val="tx1">
                    <a:lumMod val="60000"/>
                    <a:lumOff val="40000"/>
                  </a:schemeClr>
                </a:solidFill>
              </a:rPr>
              <a:t>2</a:t>
            </a:r>
            <a:r>
              <a:rPr lang="en-US" sz="3600" dirty="0" smtClean="0">
                <a:solidFill>
                  <a:schemeClr val="accent5">
                    <a:lumMod val="75000"/>
                  </a:schemeClr>
                </a:solidFill>
              </a:rPr>
              <a:t> </a:t>
            </a:r>
            <a:r>
              <a:rPr lang="en-US" sz="3600" dirty="0" smtClean="0">
                <a:solidFill>
                  <a:schemeClr val="bg2">
                    <a:lumMod val="90000"/>
                  </a:schemeClr>
                </a:solidFill>
              </a:rPr>
              <a:t>|</a:t>
            </a:r>
            <a:r>
              <a:rPr lang="en-US" sz="3600" dirty="0" smtClean="0">
                <a:solidFill>
                  <a:schemeClr val="accent5">
                    <a:lumMod val="75000"/>
                  </a:schemeClr>
                </a:solidFill>
              </a:rPr>
              <a:t> Organize the Data</a:t>
            </a:r>
          </a:p>
          <a:p>
            <a:pPr>
              <a:lnSpc>
                <a:spcPct val="150000"/>
              </a:lnSpc>
            </a:pPr>
            <a:r>
              <a:rPr lang="en-US" sz="3600" dirty="0" smtClean="0">
                <a:solidFill>
                  <a:schemeClr val="tx1">
                    <a:lumMod val="60000"/>
                    <a:lumOff val="40000"/>
                  </a:schemeClr>
                </a:solidFill>
              </a:rPr>
              <a:t>3</a:t>
            </a:r>
            <a:r>
              <a:rPr lang="en-US" sz="3600" dirty="0" smtClean="0">
                <a:solidFill>
                  <a:schemeClr val="accent5">
                    <a:lumMod val="75000"/>
                  </a:schemeClr>
                </a:solidFill>
              </a:rPr>
              <a:t> </a:t>
            </a:r>
            <a:r>
              <a:rPr lang="en-US" sz="3600" dirty="0" smtClean="0">
                <a:solidFill>
                  <a:schemeClr val="bg2">
                    <a:lumMod val="90000"/>
                  </a:schemeClr>
                </a:solidFill>
              </a:rPr>
              <a:t>|</a:t>
            </a:r>
            <a:r>
              <a:rPr lang="en-US" sz="3600" dirty="0" smtClean="0">
                <a:solidFill>
                  <a:schemeClr val="accent5">
                    <a:lumMod val="75000"/>
                  </a:schemeClr>
                </a:solidFill>
              </a:rPr>
              <a:t> Write a Story/annotate</a:t>
            </a:r>
          </a:p>
          <a:p>
            <a:pPr>
              <a:lnSpc>
                <a:spcPct val="150000"/>
              </a:lnSpc>
            </a:pPr>
            <a:r>
              <a:rPr lang="en-US" sz="3600" dirty="0" smtClean="0">
                <a:solidFill>
                  <a:schemeClr val="tx1">
                    <a:lumMod val="60000"/>
                    <a:lumOff val="40000"/>
                  </a:schemeClr>
                </a:solidFill>
              </a:rPr>
              <a:t>4 </a:t>
            </a:r>
            <a:r>
              <a:rPr lang="en-US" sz="3600" dirty="0" smtClean="0">
                <a:solidFill>
                  <a:schemeClr val="bg2">
                    <a:lumMod val="90000"/>
                  </a:schemeClr>
                </a:solidFill>
              </a:rPr>
              <a:t>|</a:t>
            </a:r>
            <a:r>
              <a:rPr lang="en-US" sz="3600" dirty="0" smtClean="0">
                <a:solidFill>
                  <a:schemeClr val="accent5">
                    <a:lumMod val="75000"/>
                  </a:schemeClr>
                </a:solidFill>
              </a:rPr>
              <a:t> Select a visualization</a:t>
            </a:r>
          </a:p>
          <a:p>
            <a:pPr>
              <a:lnSpc>
                <a:spcPct val="150000"/>
              </a:lnSpc>
            </a:pPr>
            <a:r>
              <a:rPr lang="en-US" sz="3600" dirty="0" smtClean="0">
                <a:solidFill>
                  <a:schemeClr val="tx1">
                    <a:lumMod val="60000"/>
                    <a:lumOff val="40000"/>
                  </a:schemeClr>
                </a:solidFill>
              </a:rPr>
              <a:t>5</a:t>
            </a:r>
            <a:r>
              <a:rPr lang="en-US" sz="3600" dirty="0" smtClean="0">
                <a:solidFill>
                  <a:schemeClr val="accent5">
                    <a:lumMod val="75000"/>
                  </a:schemeClr>
                </a:solidFill>
              </a:rPr>
              <a:t> </a:t>
            </a:r>
            <a:r>
              <a:rPr lang="en-US" sz="3600" dirty="0" smtClean="0">
                <a:solidFill>
                  <a:schemeClr val="bg2">
                    <a:lumMod val="90000"/>
                  </a:schemeClr>
                </a:solidFill>
              </a:rPr>
              <a:t>|</a:t>
            </a:r>
            <a:r>
              <a:rPr lang="en-US" sz="3600" dirty="0" smtClean="0">
                <a:solidFill>
                  <a:schemeClr val="accent5">
                    <a:lumMod val="75000"/>
                  </a:schemeClr>
                </a:solidFill>
              </a:rPr>
              <a:t> Apply encodings</a:t>
            </a:r>
          </a:p>
          <a:p>
            <a:pPr>
              <a:lnSpc>
                <a:spcPct val="150000"/>
              </a:lnSpc>
            </a:pPr>
            <a:r>
              <a:rPr lang="en-US" sz="3600" dirty="0" smtClean="0">
                <a:solidFill>
                  <a:schemeClr val="tx1">
                    <a:lumMod val="60000"/>
                    <a:lumOff val="40000"/>
                  </a:schemeClr>
                </a:solidFill>
              </a:rPr>
              <a:t>6</a:t>
            </a:r>
            <a:r>
              <a:rPr lang="en-US" sz="3600" dirty="0" smtClean="0">
                <a:solidFill>
                  <a:schemeClr val="accent5">
                    <a:lumMod val="75000"/>
                  </a:schemeClr>
                </a:solidFill>
              </a:rPr>
              <a:t> </a:t>
            </a:r>
            <a:r>
              <a:rPr lang="en-US" sz="3600" dirty="0" smtClean="0">
                <a:solidFill>
                  <a:schemeClr val="bg2">
                    <a:lumMod val="90000"/>
                  </a:schemeClr>
                </a:solidFill>
              </a:rPr>
              <a:t>|</a:t>
            </a:r>
            <a:r>
              <a:rPr lang="en-US" sz="3600" dirty="0" smtClean="0">
                <a:solidFill>
                  <a:schemeClr val="accent5">
                    <a:lumMod val="75000"/>
                  </a:schemeClr>
                </a:solidFill>
              </a:rPr>
              <a:t> Experiment &amp; Iterate</a:t>
            </a:r>
            <a:endParaRPr lang="en-US" sz="3600" dirty="0">
              <a:solidFill>
                <a:schemeClr val="accent5">
                  <a:lumMod val="75000"/>
                </a:schemeClr>
              </a:solidFill>
            </a:endParaRPr>
          </a:p>
        </p:txBody>
      </p:sp>
    </p:spTree>
    <p:custDataLst>
      <p:tags r:id="rId1"/>
    </p:custDataLst>
    <p:extLst>
      <p:ext uri="{BB962C8B-B14F-4D97-AF65-F5344CB8AC3E}">
        <p14:creationId xmlns:p14="http://schemas.microsoft.com/office/powerpoint/2010/main" val="26654895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Gather the data</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an image of raw data here that is most applicable to your work.</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2585323"/>
          </a:xfrm>
          <a:prstGeom prst="rect">
            <a:avLst/>
          </a:prstGeom>
          <a:noFill/>
        </p:spPr>
        <p:txBody>
          <a:bodyPr wrap="square" rtlCol="0">
            <a:spAutoFit/>
          </a:bodyPr>
          <a:lstStyle/>
          <a:p>
            <a:r>
              <a:rPr lang="en-US" dirty="0" smtClean="0"/>
              <a:t>You may be gathering the data yourself, or you may be compiling data from other sources.  Always be thinking about how to best describe the data, and what quality of data is necessary to answer your question.</a:t>
            </a:r>
            <a:endParaRPr lang="en-US" dirty="0"/>
          </a:p>
        </p:txBody>
      </p:sp>
      <p:sp>
        <p:nvSpPr>
          <p:cNvPr id="9" name="Oval 8"/>
          <p:cNvSpPr/>
          <p:nvPr/>
        </p:nvSpPr>
        <p:spPr>
          <a:xfrm>
            <a:off x="383241" y="344477"/>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167542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Organize the data</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an image of raw data here that is most applicable to your work.</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2031325"/>
          </a:xfrm>
          <a:prstGeom prst="rect">
            <a:avLst/>
          </a:prstGeom>
          <a:noFill/>
        </p:spPr>
        <p:txBody>
          <a:bodyPr wrap="square" rtlCol="0">
            <a:spAutoFit/>
          </a:bodyPr>
          <a:lstStyle/>
          <a:p>
            <a:r>
              <a:rPr lang="en-US" dirty="0" smtClean="0"/>
              <a:t>Organizing the data includes describing it, cleaning the data, and putting it into a useable format.  This step oftentimes takes the most time!</a:t>
            </a:r>
            <a:endParaRPr lang="en-US" dirty="0"/>
          </a:p>
        </p:txBody>
      </p:sp>
      <p:sp>
        <p:nvSpPr>
          <p:cNvPr id="9" name="Oval 8"/>
          <p:cNvSpPr/>
          <p:nvPr/>
        </p:nvSpPr>
        <p:spPr>
          <a:xfrm>
            <a:off x="383241" y="344477"/>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2</a:t>
            </a: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2171941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Write a story / annotate</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an image of raw data here that is most applicable to your work.</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4801314"/>
          </a:xfrm>
          <a:prstGeom prst="rect">
            <a:avLst/>
          </a:prstGeom>
          <a:noFill/>
        </p:spPr>
        <p:txBody>
          <a:bodyPr wrap="square" rtlCol="0">
            <a:spAutoFit/>
          </a:bodyPr>
          <a:lstStyle/>
          <a:p>
            <a:r>
              <a:rPr lang="en-US" dirty="0" smtClean="0"/>
              <a:t>When playing with the data, interesting patterns or questions will come up – when you have hit upon a story that you want to visualize, it is important to pull it together with the contextual information.  Write the story of the visualization you are creating in sentence format - Include the question, the process and the answer.  Annotate the story with the data you will be using, things you want to highlight, etc.</a:t>
            </a:r>
            <a:endParaRPr lang="en-US" dirty="0"/>
          </a:p>
        </p:txBody>
      </p:sp>
      <p:sp>
        <p:nvSpPr>
          <p:cNvPr id="9" name="Oval 8"/>
          <p:cNvSpPr/>
          <p:nvPr/>
        </p:nvSpPr>
        <p:spPr>
          <a:xfrm>
            <a:off x="383241" y="344477"/>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3</a:t>
            </a:r>
            <a:endParaRPr lang="en-US" sz="2800" dirty="0">
              <a:solidFill>
                <a:schemeClr val="tx1"/>
              </a:solidFill>
              <a:latin typeface="Cambria"/>
              <a:cs typeface="Cambria"/>
            </a:endParaRP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4294415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Select a visualization</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an image of raw data here that is most applicable to your work.</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2031325"/>
          </a:xfrm>
          <a:prstGeom prst="rect">
            <a:avLst/>
          </a:prstGeom>
          <a:noFill/>
        </p:spPr>
        <p:txBody>
          <a:bodyPr wrap="square" rtlCol="0">
            <a:spAutoFit/>
          </a:bodyPr>
          <a:lstStyle/>
          <a:p>
            <a:r>
              <a:rPr lang="en-US" dirty="0" smtClean="0"/>
              <a:t>Choose a visualization that best fits your story.  For example, if you are displaying relational data that is independent of time, consider a force diagram.</a:t>
            </a:r>
            <a:endParaRPr lang="en-US" dirty="0"/>
          </a:p>
        </p:txBody>
      </p:sp>
      <p:sp>
        <p:nvSpPr>
          <p:cNvPr id="9" name="Oval 8"/>
          <p:cNvSpPr/>
          <p:nvPr/>
        </p:nvSpPr>
        <p:spPr>
          <a:xfrm>
            <a:off x="383241" y="344477"/>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4</a:t>
            </a: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10881344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Apply encodings</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an image of raw data here that is most applicable to your work.</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2585323"/>
          </a:xfrm>
          <a:prstGeom prst="rect">
            <a:avLst/>
          </a:prstGeom>
          <a:noFill/>
        </p:spPr>
        <p:txBody>
          <a:bodyPr wrap="square" rtlCol="0">
            <a:spAutoFit/>
          </a:bodyPr>
          <a:lstStyle/>
          <a:p>
            <a:r>
              <a:rPr lang="en-US" dirty="0" smtClean="0"/>
              <a:t>With the data you have, play around with the encoding properties that work best for the information.  Remember to try and use as many pre-attentive features as possible to decrease cognitive load.</a:t>
            </a:r>
            <a:endParaRPr lang="en-US" dirty="0"/>
          </a:p>
        </p:txBody>
      </p:sp>
      <p:sp>
        <p:nvSpPr>
          <p:cNvPr id="9" name="Oval 8"/>
          <p:cNvSpPr/>
          <p:nvPr/>
        </p:nvSpPr>
        <p:spPr>
          <a:xfrm>
            <a:off x="383241" y="344477"/>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5</a:t>
            </a:r>
            <a:endParaRPr lang="en-US" sz="2800" dirty="0">
              <a:solidFill>
                <a:schemeClr val="tx1"/>
              </a:solidFill>
              <a:latin typeface="Cambria"/>
              <a:cs typeface="Cambria"/>
            </a:endParaRP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41797466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291" y="155556"/>
            <a:ext cx="7798738" cy="911243"/>
          </a:xfrm>
        </p:spPr>
        <p:txBody>
          <a:bodyPr/>
          <a:lstStyle/>
          <a:p>
            <a:r>
              <a:rPr lang="en-US" dirty="0" smtClean="0"/>
              <a:t>Experiment and iterate</a:t>
            </a:r>
            <a:endParaRPr lang="en-US" dirty="0"/>
          </a:p>
        </p:txBody>
      </p:sp>
      <p:sp>
        <p:nvSpPr>
          <p:cNvPr id="3" name="Content Placeholder 2"/>
          <p:cNvSpPr>
            <a:spLocks noGrp="1"/>
          </p:cNvSpPr>
          <p:nvPr>
            <p:ph sz="quarter" idx="14"/>
          </p:nvPr>
        </p:nvSpPr>
        <p:spPr>
          <a:xfrm>
            <a:off x="0" y="6555552"/>
            <a:ext cx="9144000" cy="238863"/>
          </a:xfrm>
        </p:spPr>
        <p:txBody>
          <a:bodyPr/>
          <a:lstStyle/>
          <a:p>
            <a:r>
              <a:rPr lang="en-US" sz="1000" dirty="0" smtClean="0"/>
              <a:t>Insert an image of raw data here that is most applicable to your work.</a:t>
            </a:r>
            <a:endParaRPr lang="en-US"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61" y="1372942"/>
            <a:ext cx="914400" cy="914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60" y="1372942"/>
            <a:ext cx="914400" cy="914400"/>
          </a:xfrm>
          <a:prstGeom prst="rect">
            <a:avLst/>
          </a:prstGeom>
        </p:spPr>
      </p:pic>
      <p:sp>
        <p:nvSpPr>
          <p:cNvPr id="6" name="TextBox 5"/>
          <p:cNvSpPr txBox="1"/>
          <p:nvPr/>
        </p:nvSpPr>
        <p:spPr>
          <a:xfrm>
            <a:off x="5476860" y="1598686"/>
            <a:ext cx="2819352" cy="3416320"/>
          </a:xfrm>
          <a:prstGeom prst="rect">
            <a:avLst/>
          </a:prstGeom>
          <a:noFill/>
        </p:spPr>
        <p:txBody>
          <a:bodyPr wrap="square" rtlCol="0">
            <a:spAutoFit/>
          </a:bodyPr>
          <a:lstStyle/>
          <a:p>
            <a:r>
              <a:rPr lang="en-US" dirty="0" smtClean="0"/>
              <a:t>When developing visualizations, inevitably new questions and aspects of the story come to light – experiment and play around with your data to further refine the story your data is telling.  Be flexible and iterate the types of encodings and visualizations you are using. </a:t>
            </a:r>
            <a:endParaRPr lang="en-US" dirty="0"/>
          </a:p>
        </p:txBody>
      </p:sp>
      <p:sp>
        <p:nvSpPr>
          <p:cNvPr id="9" name="Oval 8"/>
          <p:cNvSpPr/>
          <p:nvPr/>
        </p:nvSpPr>
        <p:spPr>
          <a:xfrm>
            <a:off x="383241" y="344477"/>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6</a:t>
            </a: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820245" y="1598686"/>
            <a:ext cx="2359046" cy="2359046"/>
          </a:xfrm>
          <a:prstGeom prst="rect">
            <a:avLst/>
          </a:prstGeom>
        </p:spPr>
      </p:pic>
    </p:spTree>
    <p:custDataLst>
      <p:tags r:id="rId1"/>
    </p:custDataLst>
    <p:extLst>
      <p:ext uri="{BB962C8B-B14F-4D97-AF65-F5344CB8AC3E}">
        <p14:creationId xmlns:p14="http://schemas.microsoft.com/office/powerpoint/2010/main" val="2191589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28900"/>
            <a:ext cx="9144000" cy="1600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mj-lt"/>
              </a:rPr>
              <a:t>Play with your data, </a:t>
            </a:r>
          </a:p>
          <a:p>
            <a:pPr algn="ctr"/>
            <a:r>
              <a:rPr lang="en-US" sz="4400" dirty="0" smtClean="0">
                <a:solidFill>
                  <a:schemeClr val="bg1"/>
                </a:solidFill>
                <a:latin typeface="+mj-lt"/>
              </a:rPr>
              <a:t>play with your visualizations!</a:t>
            </a:r>
            <a:endParaRPr lang="en-US" sz="9600" dirty="0">
              <a:solidFill>
                <a:schemeClr val="bg1"/>
              </a:solidFill>
              <a:latin typeface="+mj-lt"/>
            </a:endParaRPr>
          </a:p>
        </p:txBody>
      </p:sp>
    </p:spTree>
    <p:custDataLst>
      <p:tags r:id="rId1"/>
    </p:custDataLst>
    <p:extLst>
      <p:ext uri="{BB962C8B-B14F-4D97-AF65-F5344CB8AC3E}">
        <p14:creationId xmlns:p14="http://schemas.microsoft.com/office/powerpoint/2010/main" val="7107220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4094" y="2365861"/>
            <a:ext cx="2811988" cy="2913618"/>
          </a:xfrm>
          <a:prstGeom prst="rect">
            <a:avLst/>
          </a:prstGeom>
          <a:noFill/>
        </p:spPr>
        <p:txBody>
          <a:bodyPr wrap="none" rtlCol="0">
            <a:spAutoFit/>
          </a:bodyPr>
          <a:lstStyle/>
          <a:p>
            <a:pPr>
              <a:lnSpc>
                <a:spcPts val="5500"/>
              </a:lnSpc>
            </a:pPr>
            <a:r>
              <a:rPr lang="en-US" sz="3600" b="1" dirty="0">
                <a:solidFill>
                  <a:schemeClr val="tx2"/>
                </a:solidFill>
                <a:latin typeface="+mj-lt"/>
              </a:rPr>
              <a:t>1</a:t>
            </a:r>
            <a:r>
              <a:rPr lang="en-US" sz="3600" b="1" dirty="0" smtClean="0">
                <a:solidFill>
                  <a:schemeClr val="tx2"/>
                </a:solidFill>
                <a:latin typeface="+mj-lt"/>
              </a:rPr>
              <a:t> </a:t>
            </a:r>
            <a:r>
              <a:rPr lang="en-US" sz="3600" b="1" dirty="0">
                <a:solidFill>
                  <a:schemeClr val="accent3"/>
                </a:solidFill>
                <a:latin typeface="+mj-lt"/>
              </a:rPr>
              <a:t>|</a:t>
            </a:r>
            <a:r>
              <a:rPr lang="en-US" sz="3600" b="1" dirty="0">
                <a:solidFill>
                  <a:schemeClr val="tx2"/>
                </a:solidFill>
                <a:latin typeface="+mj-lt"/>
              </a:rPr>
              <a:t> </a:t>
            </a:r>
            <a:r>
              <a:rPr lang="en-US" sz="3600" dirty="0" smtClean="0">
                <a:solidFill>
                  <a:schemeClr val="bg1"/>
                </a:solidFill>
                <a:latin typeface="+mj-lt"/>
              </a:rPr>
              <a:t>Start</a:t>
            </a:r>
            <a:endParaRPr lang="en-US" sz="3600" b="1" dirty="0">
              <a:solidFill>
                <a:schemeClr val="bg1"/>
              </a:solidFill>
              <a:latin typeface="+mj-lt"/>
            </a:endParaRPr>
          </a:p>
          <a:p>
            <a:pPr>
              <a:lnSpc>
                <a:spcPts val="5500"/>
              </a:lnSpc>
            </a:pPr>
            <a:r>
              <a:rPr lang="en-US" sz="3600" b="1" dirty="0">
                <a:solidFill>
                  <a:schemeClr val="tx2"/>
                </a:solidFill>
                <a:latin typeface="+mj-lt"/>
              </a:rPr>
              <a:t>2</a:t>
            </a:r>
            <a:r>
              <a:rPr lang="en-US" sz="3600" b="1" dirty="0" smtClean="0">
                <a:solidFill>
                  <a:schemeClr val="tx2"/>
                </a:solidFill>
                <a:latin typeface="+mj-lt"/>
              </a:rPr>
              <a:t> </a:t>
            </a:r>
            <a:r>
              <a:rPr lang="en-US" sz="3600" b="1" dirty="0" smtClean="0">
                <a:solidFill>
                  <a:schemeClr val="accent3"/>
                </a:solidFill>
                <a:latin typeface="+mj-lt"/>
              </a:rPr>
              <a:t>|</a:t>
            </a:r>
            <a:r>
              <a:rPr lang="en-US" sz="3600" b="1" dirty="0" smtClean="0">
                <a:solidFill>
                  <a:schemeClr val="tx2"/>
                </a:solidFill>
                <a:latin typeface="+mj-lt"/>
              </a:rPr>
              <a:t> </a:t>
            </a:r>
            <a:r>
              <a:rPr lang="en-US" sz="3600" dirty="0" smtClean="0">
                <a:solidFill>
                  <a:schemeClr val="bg1"/>
                </a:solidFill>
                <a:latin typeface="+mj-lt"/>
              </a:rPr>
              <a:t>Substance</a:t>
            </a:r>
            <a:endParaRPr lang="en-US" sz="3600" b="1" dirty="0" smtClean="0">
              <a:solidFill>
                <a:schemeClr val="bg1"/>
              </a:solidFill>
              <a:latin typeface="+mj-lt"/>
            </a:endParaRPr>
          </a:p>
          <a:p>
            <a:pPr>
              <a:lnSpc>
                <a:spcPts val="5500"/>
              </a:lnSpc>
            </a:pPr>
            <a:r>
              <a:rPr lang="en-US" sz="3600" b="1" dirty="0">
                <a:solidFill>
                  <a:schemeClr val="tx2"/>
                </a:solidFill>
                <a:latin typeface="+mj-lt"/>
              </a:rPr>
              <a:t>3</a:t>
            </a:r>
            <a:r>
              <a:rPr lang="en-US" sz="3600" b="1" dirty="0" smtClean="0">
                <a:solidFill>
                  <a:schemeClr val="tx2"/>
                </a:solidFill>
                <a:latin typeface="+mj-lt"/>
              </a:rPr>
              <a:t> </a:t>
            </a:r>
            <a:r>
              <a:rPr lang="en-US" sz="3600" b="1" dirty="0" smtClean="0">
                <a:solidFill>
                  <a:schemeClr val="accent3"/>
                </a:solidFill>
                <a:latin typeface="+mj-lt"/>
              </a:rPr>
              <a:t>|</a:t>
            </a:r>
            <a:r>
              <a:rPr lang="en-US" sz="3600" b="1" dirty="0" smtClean="0">
                <a:solidFill>
                  <a:schemeClr val="tx2"/>
                </a:solidFill>
                <a:latin typeface="+mj-lt"/>
              </a:rPr>
              <a:t> </a:t>
            </a:r>
            <a:r>
              <a:rPr lang="en-US" sz="3600" dirty="0" smtClean="0">
                <a:solidFill>
                  <a:schemeClr val="bg1"/>
                </a:solidFill>
                <a:latin typeface="+mj-lt"/>
              </a:rPr>
              <a:t>Style</a:t>
            </a:r>
          </a:p>
          <a:p>
            <a:pPr>
              <a:lnSpc>
                <a:spcPts val="5500"/>
              </a:lnSpc>
            </a:pPr>
            <a:r>
              <a:rPr lang="en-US" sz="3600" b="1" dirty="0">
                <a:solidFill>
                  <a:schemeClr val="tx2"/>
                </a:solidFill>
                <a:latin typeface="+mj-lt"/>
              </a:rPr>
              <a:t>4</a:t>
            </a:r>
            <a:r>
              <a:rPr lang="en-US" sz="3600" b="1" dirty="0" smtClean="0">
                <a:solidFill>
                  <a:schemeClr val="tx2"/>
                </a:solidFill>
                <a:latin typeface="+mj-lt"/>
              </a:rPr>
              <a:t> </a:t>
            </a:r>
            <a:r>
              <a:rPr lang="en-US" sz="3600" b="1" dirty="0" smtClean="0">
                <a:solidFill>
                  <a:schemeClr val="accent3"/>
                </a:solidFill>
                <a:latin typeface="+mj-lt"/>
              </a:rPr>
              <a:t>|</a:t>
            </a:r>
            <a:r>
              <a:rPr lang="en-US" sz="3600" b="1" dirty="0" smtClean="0">
                <a:solidFill>
                  <a:schemeClr val="tx2"/>
                </a:solidFill>
                <a:latin typeface="+mj-lt"/>
              </a:rPr>
              <a:t> </a:t>
            </a:r>
            <a:r>
              <a:rPr lang="en-US" sz="3600" dirty="0" smtClean="0">
                <a:solidFill>
                  <a:schemeClr val="bg1"/>
                </a:solidFill>
                <a:latin typeface="+mj-lt"/>
              </a:rPr>
              <a:t>Steps</a:t>
            </a:r>
          </a:p>
        </p:txBody>
      </p:sp>
    </p:spTree>
    <p:custDataLst>
      <p:tags r:id="rId1"/>
    </p:custDataLst>
    <p:extLst>
      <p:ext uri="{BB962C8B-B14F-4D97-AF65-F5344CB8AC3E}">
        <p14:creationId xmlns:p14="http://schemas.microsoft.com/office/powerpoint/2010/main" val="3840782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800" y="5638800"/>
            <a:ext cx="2308645" cy="707886"/>
          </a:xfrm>
          <a:prstGeom prst="rect">
            <a:avLst/>
          </a:prstGeom>
          <a:noFill/>
        </p:spPr>
        <p:txBody>
          <a:bodyPr wrap="none" rtlCol="0">
            <a:spAutoFit/>
          </a:bodyPr>
          <a:lstStyle/>
          <a:p>
            <a:r>
              <a:rPr lang="en-US" sz="4000" dirty="0" smtClean="0">
                <a:latin typeface="Bebas Neue" pitchFamily="34" charset="0"/>
              </a:rPr>
              <a:t>Hello there!</a:t>
            </a:r>
            <a:endParaRPr lang="en-US" sz="4000" dirty="0">
              <a:latin typeface="Bebas Neue" pitchFamily="34" charset="0"/>
            </a:endParaRPr>
          </a:p>
        </p:txBody>
      </p:sp>
      <p:pic>
        <p:nvPicPr>
          <p:cNvPr id="4" name="Picture 3" descr="Graph Paper 6 Crumpled.png"/>
          <p:cNvPicPr>
            <a:picLocks noChangeAspect="1"/>
          </p:cNvPicPr>
          <p:nvPr/>
        </p:nvPicPr>
        <p:blipFill>
          <a:blip r:embed="rId3" cstate="print"/>
          <a:stretch>
            <a:fillRect/>
          </a:stretch>
        </p:blipFill>
        <p:spPr>
          <a:xfrm>
            <a:off x="2028" y="0"/>
            <a:ext cx="9139943" cy="6858000"/>
          </a:xfrm>
          <a:prstGeom prst="rect">
            <a:avLst/>
          </a:prstGeom>
        </p:spPr>
      </p:pic>
      <p:sp>
        <p:nvSpPr>
          <p:cNvPr id="5" name="TextBox 4"/>
          <p:cNvSpPr txBox="1"/>
          <p:nvPr/>
        </p:nvSpPr>
        <p:spPr>
          <a:xfrm>
            <a:off x="762001" y="1447800"/>
            <a:ext cx="7620000" cy="3416320"/>
          </a:xfrm>
          <a:prstGeom prst="rect">
            <a:avLst/>
          </a:prstGeom>
          <a:noFill/>
        </p:spPr>
        <p:txBody>
          <a:bodyPr wrap="square" rtlCol="0">
            <a:spAutoFit/>
          </a:bodyPr>
          <a:lstStyle/>
          <a:p>
            <a:r>
              <a:rPr lang="en-US" sz="7200" b="1" cap="small" dirty="0" smtClean="0"/>
              <a:t>how can </a:t>
            </a:r>
            <a:r>
              <a:rPr lang="en-US" sz="7200" b="1" cap="small" dirty="0" err="1" smtClean="0"/>
              <a:t>i</a:t>
            </a:r>
            <a:r>
              <a:rPr lang="en-US" sz="7200" b="1" cap="small" dirty="0" smtClean="0"/>
              <a:t> make my data visually excellent?</a:t>
            </a:r>
            <a:endParaRPr lang="en-US" sz="7200" b="1" cap="small" dirty="0"/>
          </a:p>
        </p:txBody>
      </p:sp>
    </p:spTree>
    <p:custDataLst>
      <p:tags r:id="rId1"/>
    </p:custDataLst>
    <p:extLst>
      <p:ext uri="{BB962C8B-B14F-4D97-AF65-F5344CB8AC3E}">
        <p14:creationId xmlns:p14="http://schemas.microsoft.com/office/powerpoint/2010/main" val="3285175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800" y="5638800"/>
            <a:ext cx="2308645" cy="707886"/>
          </a:xfrm>
          <a:prstGeom prst="rect">
            <a:avLst/>
          </a:prstGeom>
          <a:noFill/>
        </p:spPr>
        <p:txBody>
          <a:bodyPr wrap="none" rtlCol="0">
            <a:spAutoFit/>
          </a:bodyPr>
          <a:lstStyle/>
          <a:p>
            <a:r>
              <a:rPr lang="en-US" sz="4000" dirty="0" smtClean="0">
                <a:latin typeface="Bebas Neue" pitchFamily="34" charset="0"/>
              </a:rPr>
              <a:t>Hello there!</a:t>
            </a:r>
            <a:endParaRPr lang="en-US" sz="4000" dirty="0">
              <a:latin typeface="Bebas Neue" pitchFamily="34" charset="0"/>
            </a:endParaRPr>
          </a:p>
        </p:txBody>
      </p:sp>
      <p:pic>
        <p:nvPicPr>
          <p:cNvPr id="4" name="Picture 3" descr="Graph Paper 6 Crumpled.png"/>
          <p:cNvPicPr>
            <a:picLocks noChangeAspect="1"/>
          </p:cNvPicPr>
          <p:nvPr/>
        </p:nvPicPr>
        <p:blipFill>
          <a:blip r:embed="rId3" cstate="print"/>
          <a:stretch>
            <a:fillRect/>
          </a:stretch>
        </p:blipFill>
        <p:spPr>
          <a:xfrm>
            <a:off x="2028" y="0"/>
            <a:ext cx="9139943" cy="6858000"/>
          </a:xfrm>
          <a:prstGeom prst="rect">
            <a:avLst/>
          </a:prstGeom>
        </p:spPr>
      </p:pic>
      <p:sp>
        <p:nvSpPr>
          <p:cNvPr id="5" name="TextBox 4"/>
          <p:cNvSpPr txBox="1"/>
          <p:nvPr/>
        </p:nvSpPr>
        <p:spPr>
          <a:xfrm>
            <a:off x="762000" y="2057400"/>
            <a:ext cx="8189230" cy="2308324"/>
          </a:xfrm>
          <a:prstGeom prst="rect">
            <a:avLst/>
          </a:prstGeom>
          <a:noFill/>
        </p:spPr>
        <p:txBody>
          <a:bodyPr wrap="none" rtlCol="0">
            <a:spAutoFit/>
          </a:bodyPr>
          <a:lstStyle/>
          <a:p>
            <a:r>
              <a:rPr lang="en-US" sz="7200" b="1" cap="small" dirty="0"/>
              <a:t>w</a:t>
            </a:r>
            <a:r>
              <a:rPr lang="en-US" sz="7200" b="1" cap="small" dirty="0" smtClean="0"/>
              <a:t>hat is graphical </a:t>
            </a:r>
          </a:p>
          <a:p>
            <a:r>
              <a:rPr lang="en-US" sz="7200" b="1" cap="small" dirty="0" smtClean="0"/>
              <a:t>excellence?</a:t>
            </a:r>
            <a:endParaRPr lang="en-US" sz="7200" b="1" cap="small" dirty="0"/>
          </a:p>
        </p:txBody>
      </p:sp>
    </p:spTree>
    <p:custDataLst>
      <p:tags r:id="rId1"/>
    </p:custDataLst>
    <p:extLst>
      <p:ext uri="{BB962C8B-B14F-4D97-AF65-F5344CB8AC3E}">
        <p14:creationId xmlns:p14="http://schemas.microsoft.com/office/powerpoint/2010/main" val="2790820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553133"/>
            <a:ext cx="7171765" cy="4524315"/>
          </a:xfrm>
          <a:prstGeom prst="rect">
            <a:avLst/>
          </a:prstGeom>
          <a:noFill/>
        </p:spPr>
        <p:txBody>
          <a:bodyPr wrap="square" rtlCol="0">
            <a:spAutoFit/>
          </a:bodyPr>
          <a:lstStyle/>
          <a:p>
            <a:r>
              <a:rPr lang="en-US" sz="5400" dirty="0" smtClean="0">
                <a:latin typeface="+mj-lt"/>
              </a:rPr>
              <a:t>Good visualizations understand the data, encode it appropriately, and present a story.</a:t>
            </a:r>
          </a:p>
          <a:p>
            <a:endParaRPr lang="en-US" sz="7200" dirty="0">
              <a:latin typeface="+mj-lt"/>
            </a:endParaRPr>
          </a:p>
        </p:txBody>
      </p:sp>
    </p:spTree>
    <p:custDataLst>
      <p:tags r:id="rId1"/>
    </p:custDataLst>
    <p:extLst>
      <p:ext uri="{BB962C8B-B14F-4D97-AF65-F5344CB8AC3E}">
        <p14:creationId xmlns:p14="http://schemas.microsoft.com/office/powerpoint/2010/main" val="2513798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800" y="5638800"/>
            <a:ext cx="2308645" cy="707886"/>
          </a:xfrm>
          <a:prstGeom prst="rect">
            <a:avLst/>
          </a:prstGeom>
          <a:noFill/>
        </p:spPr>
        <p:txBody>
          <a:bodyPr wrap="none" rtlCol="0">
            <a:spAutoFit/>
          </a:bodyPr>
          <a:lstStyle/>
          <a:p>
            <a:r>
              <a:rPr lang="en-US" sz="4000" dirty="0" smtClean="0">
                <a:latin typeface="Bebas Neue" pitchFamily="34" charset="0"/>
              </a:rPr>
              <a:t>Hello there!</a:t>
            </a:r>
            <a:endParaRPr lang="en-US" sz="4000" dirty="0">
              <a:latin typeface="Bebas Neue" pitchFamily="34" charset="0"/>
            </a:endParaRPr>
          </a:p>
        </p:txBody>
      </p:sp>
      <p:pic>
        <p:nvPicPr>
          <p:cNvPr id="4" name="Picture 3" descr="Graph Paper 6 Crumpled.png"/>
          <p:cNvPicPr>
            <a:picLocks noChangeAspect="1"/>
          </p:cNvPicPr>
          <p:nvPr/>
        </p:nvPicPr>
        <p:blipFill>
          <a:blip r:embed="rId3" cstate="print"/>
          <a:stretch>
            <a:fillRect/>
          </a:stretch>
        </p:blipFill>
        <p:spPr>
          <a:xfrm>
            <a:off x="2028" y="0"/>
            <a:ext cx="9139943" cy="6858000"/>
          </a:xfrm>
          <a:prstGeom prst="rect">
            <a:avLst/>
          </a:prstGeom>
        </p:spPr>
      </p:pic>
      <p:sp>
        <p:nvSpPr>
          <p:cNvPr id="5" name="TextBox 4"/>
          <p:cNvSpPr txBox="1"/>
          <p:nvPr/>
        </p:nvSpPr>
        <p:spPr>
          <a:xfrm>
            <a:off x="762001" y="1447800"/>
            <a:ext cx="7620000" cy="3416320"/>
          </a:xfrm>
          <a:prstGeom prst="rect">
            <a:avLst/>
          </a:prstGeom>
          <a:noFill/>
        </p:spPr>
        <p:txBody>
          <a:bodyPr wrap="square" rtlCol="0">
            <a:spAutoFit/>
          </a:bodyPr>
          <a:lstStyle/>
          <a:p>
            <a:r>
              <a:rPr lang="en-US" sz="7200" b="1" cap="small" dirty="0" smtClean="0"/>
              <a:t>how can </a:t>
            </a:r>
            <a:r>
              <a:rPr lang="en-US" sz="7200" b="1" cap="small" dirty="0" err="1" smtClean="0"/>
              <a:t>i</a:t>
            </a:r>
            <a:r>
              <a:rPr lang="en-US" sz="7200" b="1" cap="small" dirty="0" smtClean="0"/>
              <a:t> make my data visually excellent?</a:t>
            </a:r>
            <a:endParaRPr lang="en-US" sz="7200" b="1" cap="small" dirty="0"/>
          </a:p>
        </p:txBody>
      </p:sp>
    </p:spTree>
    <p:custDataLst>
      <p:tags r:id="rId1"/>
    </p:custDataLst>
    <p:extLst>
      <p:ext uri="{BB962C8B-B14F-4D97-AF65-F5344CB8AC3E}">
        <p14:creationId xmlns:p14="http://schemas.microsoft.com/office/powerpoint/2010/main" val="20315865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840441"/>
            <a:ext cx="7171765" cy="5078313"/>
          </a:xfrm>
          <a:prstGeom prst="rect">
            <a:avLst/>
          </a:prstGeom>
          <a:noFill/>
        </p:spPr>
        <p:txBody>
          <a:bodyPr wrap="square" rtlCol="0">
            <a:spAutoFit/>
          </a:bodyPr>
          <a:lstStyle/>
          <a:p>
            <a:r>
              <a:rPr lang="en-US" sz="5400" dirty="0" smtClean="0">
                <a:latin typeface="+mj-lt"/>
              </a:rPr>
              <a:t>Practice by identifying superior visualizations, then dissecting how they encoded the data attributes to best tell their data’s story.</a:t>
            </a:r>
            <a:endParaRPr lang="en-US" sz="7200" dirty="0">
              <a:latin typeface="+mj-lt"/>
            </a:endParaRPr>
          </a:p>
        </p:txBody>
      </p:sp>
    </p:spTree>
    <p:custDataLst>
      <p:tags r:id="rId1"/>
    </p:custDataLst>
    <p:extLst>
      <p:ext uri="{BB962C8B-B14F-4D97-AF65-F5344CB8AC3E}">
        <p14:creationId xmlns:p14="http://schemas.microsoft.com/office/powerpoint/2010/main" val="19896083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1467" y="1583266"/>
            <a:ext cx="7704666" cy="4525963"/>
          </a:xfrm>
        </p:spPr>
        <p:txBody>
          <a:bodyPr>
            <a:normAutofit fontScale="92500"/>
          </a:bodyPr>
          <a:lstStyle/>
          <a:p>
            <a:pPr marL="0" indent="0">
              <a:buNone/>
            </a:pPr>
            <a:r>
              <a:rPr lang="en-US" sz="2800" dirty="0" smtClean="0"/>
              <a:t>Understand </a:t>
            </a:r>
            <a:r>
              <a:rPr lang="en-US" sz="2800" dirty="0"/>
              <a:t>why visualization </a:t>
            </a:r>
            <a:r>
              <a:rPr lang="en-US" sz="2800" dirty="0" smtClean="0"/>
              <a:t>important</a:t>
            </a:r>
          </a:p>
          <a:p>
            <a:pPr marL="0" indent="0">
              <a:buNone/>
            </a:pPr>
            <a:endParaRPr lang="en-US" sz="2800" dirty="0"/>
          </a:p>
          <a:p>
            <a:pPr marL="0" indent="0">
              <a:buNone/>
            </a:pPr>
            <a:r>
              <a:rPr lang="en-US" sz="2800" dirty="0" smtClean="0"/>
              <a:t>Be </a:t>
            </a:r>
            <a:r>
              <a:rPr lang="en-US" sz="2800" dirty="0"/>
              <a:t>able to describe data and how its intrinsic </a:t>
            </a:r>
            <a:r>
              <a:rPr lang="en-US" sz="2800" dirty="0" smtClean="0"/>
              <a:t>properties </a:t>
            </a:r>
            <a:r>
              <a:rPr lang="en-US" sz="2800" dirty="0"/>
              <a:t>can be used to create a </a:t>
            </a:r>
            <a:r>
              <a:rPr lang="en-US" sz="2800" dirty="0" smtClean="0"/>
              <a:t>visualization</a:t>
            </a:r>
          </a:p>
          <a:p>
            <a:pPr marL="0" indent="0">
              <a:buNone/>
            </a:pPr>
            <a:endParaRPr lang="en-US" sz="2800" dirty="0"/>
          </a:p>
          <a:p>
            <a:pPr marL="0" indent="0">
              <a:buNone/>
            </a:pPr>
            <a:r>
              <a:rPr lang="en-US" sz="2800" dirty="0" smtClean="0"/>
              <a:t>Identify </a:t>
            </a:r>
            <a:r>
              <a:rPr lang="en-US" sz="2800" dirty="0"/>
              <a:t>major types of visual </a:t>
            </a:r>
            <a:r>
              <a:rPr lang="en-US" sz="2800" dirty="0" smtClean="0"/>
              <a:t>properties</a:t>
            </a:r>
          </a:p>
          <a:p>
            <a:pPr marL="0" indent="0">
              <a:buNone/>
            </a:pPr>
            <a:endParaRPr lang="en-US" sz="2800" dirty="0"/>
          </a:p>
          <a:p>
            <a:pPr marL="0" indent="0">
              <a:buNone/>
            </a:pPr>
            <a:r>
              <a:rPr lang="en-US" sz="2800" dirty="0" smtClean="0"/>
              <a:t>Understand </a:t>
            </a:r>
            <a:r>
              <a:rPr lang="en-US" sz="2800" dirty="0"/>
              <a:t>the steps used to create a </a:t>
            </a:r>
            <a:r>
              <a:rPr lang="en-US" sz="2800" dirty="0" smtClean="0"/>
              <a:t>visualization</a:t>
            </a:r>
            <a:endParaRPr lang="en-US" sz="2800" dirty="0"/>
          </a:p>
        </p:txBody>
      </p:sp>
      <p:sp>
        <p:nvSpPr>
          <p:cNvPr id="7" name="Oval 6"/>
          <p:cNvSpPr/>
          <p:nvPr/>
        </p:nvSpPr>
        <p:spPr>
          <a:xfrm>
            <a:off x="596898" y="1532465"/>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8" name="Oval 7"/>
          <p:cNvSpPr/>
          <p:nvPr/>
        </p:nvSpPr>
        <p:spPr>
          <a:xfrm>
            <a:off x="596898" y="272726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9" name="Oval 8"/>
          <p:cNvSpPr/>
          <p:nvPr/>
        </p:nvSpPr>
        <p:spPr>
          <a:xfrm>
            <a:off x="596898" y="4228854"/>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10" name="Oval 9"/>
          <p:cNvSpPr/>
          <p:nvPr/>
        </p:nvSpPr>
        <p:spPr>
          <a:xfrm>
            <a:off x="596898" y="5361145"/>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11" name="TextBox 10"/>
          <p:cNvSpPr txBox="1"/>
          <p:nvPr/>
        </p:nvSpPr>
        <p:spPr>
          <a:xfrm>
            <a:off x="304800" y="228600"/>
            <a:ext cx="3747436" cy="600164"/>
          </a:xfrm>
          <a:prstGeom prst="rect">
            <a:avLst/>
          </a:prstGeom>
          <a:noFill/>
        </p:spPr>
        <p:txBody>
          <a:bodyPr wrap="none" rtlCol="0">
            <a:spAutoFit/>
          </a:bodyPr>
          <a:lstStyle/>
          <a:p>
            <a:r>
              <a:rPr lang="en-US" sz="3300" dirty="0" smtClean="0">
                <a:latin typeface="+mj-lt"/>
              </a:rPr>
              <a:t>Learning Objectives</a:t>
            </a:r>
            <a:endParaRPr lang="en-US" sz="3300" dirty="0">
              <a:latin typeface="+mj-lt"/>
            </a:endParaRPr>
          </a:p>
        </p:txBody>
      </p:sp>
    </p:spTree>
    <p:custDataLst>
      <p:tags r:id="rId1"/>
    </p:custDataLst>
    <p:extLst>
      <p:ext uri="{BB962C8B-B14F-4D97-AF65-F5344CB8AC3E}">
        <p14:creationId xmlns:p14="http://schemas.microsoft.com/office/powerpoint/2010/main" val="6798454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4343400"/>
            <a:ext cx="91440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http://www.vischeck.com/</a:t>
            </a:r>
            <a:endParaRPr lang="en-US" sz="2400" dirty="0" smtClean="0">
              <a:solidFill>
                <a:schemeClr val="bg1"/>
              </a:solidFill>
            </a:endParaRPr>
          </a:p>
        </p:txBody>
      </p:sp>
      <p:sp>
        <p:nvSpPr>
          <p:cNvPr id="24" name="Rectangle 23"/>
          <p:cNvSpPr/>
          <p:nvPr/>
        </p:nvSpPr>
        <p:spPr>
          <a:xfrm>
            <a:off x="-15240" y="3048000"/>
            <a:ext cx="91440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http://www.etre.com/tools/colourblindsimulator/</a:t>
            </a:r>
            <a:endParaRPr lang="en-US" sz="2400" dirty="0" smtClean="0">
              <a:solidFill>
                <a:schemeClr val="bg1"/>
              </a:solidFill>
            </a:endParaRPr>
          </a:p>
        </p:txBody>
      </p:sp>
      <p:sp>
        <p:nvSpPr>
          <p:cNvPr id="25" name="Rectangle 24"/>
          <p:cNvSpPr/>
          <p:nvPr/>
        </p:nvSpPr>
        <p:spPr>
          <a:xfrm>
            <a:off x="-15240" y="1676400"/>
            <a:ext cx="91440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http://www.color-blindness.com</a:t>
            </a:r>
            <a:endParaRPr lang="en-US" sz="2400" dirty="0" smtClean="0">
              <a:solidFill>
                <a:schemeClr val="bg1"/>
              </a:solidFill>
            </a:endParaRPr>
          </a:p>
        </p:txBody>
      </p:sp>
      <p:grpSp>
        <p:nvGrpSpPr>
          <p:cNvPr id="8" name="Group 7"/>
          <p:cNvGrpSpPr/>
          <p:nvPr/>
        </p:nvGrpSpPr>
        <p:grpSpPr>
          <a:xfrm>
            <a:off x="615466" y="-1"/>
            <a:ext cx="1371719" cy="753035"/>
            <a:chOff x="7094966" y="0"/>
            <a:chExt cx="1371719" cy="45724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10" name="TextBox 9"/>
            <p:cNvSpPr txBox="1"/>
            <p:nvPr/>
          </p:nvSpPr>
          <p:spPr>
            <a:xfrm>
              <a:off x="7094967" y="87240"/>
              <a:ext cx="1371718" cy="355073"/>
            </a:xfrm>
            <a:prstGeom prst="rect">
              <a:avLst/>
            </a:prstGeom>
            <a:noFill/>
          </p:spPr>
          <p:txBody>
            <a:bodyPr wrap="square" rtlCol="0">
              <a:spAutoFit/>
            </a:bodyPr>
            <a:lstStyle/>
            <a:p>
              <a:pPr algn="ctr"/>
              <a:r>
                <a:rPr lang="en-US" sz="1600" dirty="0" smtClean="0">
                  <a:solidFill>
                    <a:schemeClr val="bg1"/>
                  </a:solidFill>
                  <a:latin typeface="+mj-lt"/>
                </a:rPr>
                <a:t>Resources:</a:t>
              </a:r>
            </a:p>
            <a:p>
              <a:pPr algn="ctr"/>
              <a:r>
                <a:rPr lang="en-US" sz="1600" dirty="0" smtClean="0">
                  <a:solidFill>
                    <a:schemeClr val="bg1"/>
                  </a:solidFill>
                  <a:latin typeface="+mj-lt"/>
                </a:rPr>
                <a:t>Color</a:t>
              </a:r>
              <a:endParaRPr lang="en-US" sz="1200" dirty="0">
                <a:solidFill>
                  <a:schemeClr val="bg1"/>
                </a:solidFill>
                <a:latin typeface="+mj-lt"/>
              </a:endParaRPr>
            </a:p>
          </p:txBody>
        </p:sp>
      </p:grpSp>
    </p:spTree>
    <p:custDataLst>
      <p:tags r:id="rId1"/>
    </p:custDataLst>
    <p:extLst>
      <p:ext uri="{BB962C8B-B14F-4D97-AF65-F5344CB8AC3E}">
        <p14:creationId xmlns:p14="http://schemas.microsoft.com/office/powerpoint/2010/main" val="20121007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3758453"/>
            <a:ext cx="9144000" cy="1066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https://www.youtube.com/watch?v=UFNzATczkDU</a:t>
            </a:r>
            <a:endParaRPr lang="en-US" sz="2400" dirty="0" smtClean="0">
              <a:solidFill>
                <a:schemeClr val="bg1"/>
              </a:solidFill>
            </a:endParaRPr>
          </a:p>
        </p:txBody>
      </p:sp>
      <p:sp>
        <p:nvSpPr>
          <p:cNvPr id="25" name="Rectangle 24"/>
          <p:cNvSpPr/>
          <p:nvPr/>
        </p:nvSpPr>
        <p:spPr>
          <a:xfrm>
            <a:off x="0" y="2288241"/>
            <a:ext cx="9144000" cy="1066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http://www.csc.ncsu.edu/faculty/healey/PP/</a:t>
            </a:r>
            <a:endParaRPr lang="en-US" sz="2400" dirty="0" smtClean="0">
              <a:solidFill>
                <a:schemeClr val="bg1"/>
              </a:solidFill>
            </a:endParaRPr>
          </a:p>
        </p:txBody>
      </p:sp>
      <p:grpSp>
        <p:nvGrpSpPr>
          <p:cNvPr id="8" name="Group 7"/>
          <p:cNvGrpSpPr/>
          <p:nvPr/>
        </p:nvGrpSpPr>
        <p:grpSpPr>
          <a:xfrm>
            <a:off x="615466" y="-1"/>
            <a:ext cx="1371719" cy="753035"/>
            <a:chOff x="7094966" y="0"/>
            <a:chExt cx="1371719" cy="457240"/>
          </a:xfrm>
        </p:grpSpPr>
        <p:pic>
          <p:nvPicPr>
            <p:cNvPr id="9" name="Picture 8"/>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10" name="TextBox 9"/>
            <p:cNvSpPr txBox="1"/>
            <p:nvPr/>
          </p:nvSpPr>
          <p:spPr>
            <a:xfrm>
              <a:off x="7094967" y="87240"/>
              <a:ext cx="1371718" cy="355073"/>
            </a:xfrm>
            <a:prstGeom prst="rect">
              <a:avLst/>
            </a:prstGeom>
            <a:noFill/>
          </p:spPr>
          <p:txBody>
            <a:bodyPr wrap="square" rtlCol="0">
              <a:spAutoFit/>
            </a:bodyPr>
            <a:lstStyle/>
            <a:p>
              <a:pPr algn="ctr"/>
              <a:r>
                <a:rPr lang="en-US" sz="1600" dirty="0" smtClean="0">
                  <a:solidFill>
                    <a:schemeClr val="bg1"/>
                  </a:solidFill>
                  <a:latin typeface="+mj-lt"/>
                </a:rPr>
                <a:t>Resources:</a:t>
              </a:r>
            </a:p>
            <a:p>
              <a:pPr algn="ctr"/>
              <a:r>
                <a:rPr lang="en-US" sz="1600" dirty="0" smtClean="0">
                  <a:solidFill>
                    <a:schemeClr val="bg1"/>
                  </a:solidFill>
                  <a:latin typeface="+mj-lt"/>
                </a:rPr>
                <a:t>Pre-attentive</a:t>
              </a:r>
              <a:endParaRPr lang="en-US" sz="1200" dirty="0">
                <a:solidFill>
                  <a:schemeClr val="bg1"/>
                </a:solidFill>
                <a:latin typeface="+mj-lt"/>
              </a:endParaRPr>
            </a:p>
          </p:txBody>
        </p:sp>
      </p:grpSp>
    </p:spTree>
    <p:custDataLst>
      <p:tags r:id="rId1"/>
    </p:custDataLst>
    <p:extLst>
      <p:ext uri="{BB962C8B-B14F-4D97-AF65-F5344CB8AC3E}">
        <p14:creationId xmlns:p14="http://schemas.microsoft.com/office/powerpoint/2010/main" val="490945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28600"/>
            <a:ext cx="5249963" cy="600164"/>
          </a:xfrm>
          <a:prstGeom prst="rect">
            <a:avLst/>
          </a:prstGeom>
          <a:noFill/>
        </p:spPr>
        <p:txBody>
          <a:bodyPr wrap="none" rtlCol="0">
            <a:spAutoFit/>
          </a:bodyPr>
          <a:lstStyle/>
          <a:p>
            <a:r>
              <a:rPr lang="en-US" sz="3300" dirty="0" smtClean="0">
                <a:latin typeface="+mj-lt"/>
              </a:rPr>
              <a:t>What this talk is not about…</a:t>
            </a:r>
            <a:endParaRPr lang="en-US" sz="3300" dirty="0">
              <a:latin typeface="+mj-lt"/>
            </a:endParaRPr>
          </a:p>
        </p:txBody>
      </p:sp>
      <p:sp>
        <p:nvSpPr>
          <p:cNvPr id="5" name="TextBox 4"/>
          <p:cNvSpPr txBox="1"/>
          <p:nvPr/>
        </p:nvSpPr>
        <p:spPr>
          <a:xfrm>
            <a:off x="1304988" y="1779851"/>
            <a:ext cx="5840060" cy="2084225"/>
          </a:xfrm>
          <a:prstGeom prst="rect">
            <a:avLst/>
          </a:prstGeom>
          <a:noFill/>
        </p:spPr>
        <p:txBody>
          <a:bodyPr wrap="none" rtlCol="0">
            <a:spAutoFit/>
          </a:bodyPr>
          <a:lstStyle/>
          <a:p>
            <a:pPr marL="571500" indent="-571500">
              <a:lnSpc>
                <a:spcPct val="150000"/>
              </a:lnSpc>
              <a:buFont typeface="Arial" panose="020B0604020202020204" pitchFamily="34" charset="0"/>
              <a:buChar char="•"/>
            </a:pPr>
            <a:r>
              <a:rPr lang="en-US" sz="3000" dirty="0" smtClean="0">
                <a:solidFill>
                  <a:schemeClr val="tx2"/>
                </a:solidFill>
              </a:rPr>
              <a:t>Highly technical visualizations</a:t>
            </a:r>
          </a:p>
          <a:p>
            <a:pPr marL="571500" indent="-571500">
              <a:lnSpc>
                <a:spcPct val="150000"/>
              </a:lnSpc>
              <a:buFont typeface="Arial" panose="020B0604020202020204" pitchFamily="34" charset="0"/>
              <a:buChar char="•"/>
            </a:pPr>
            <a:r>
              <a:rPr lang="en-US" sz="3000" dirty="0" smtClean="0">
                <a:solidFill>
                  <a:schemeClr val="tx2"/>
                </a:solidFill>
              </a:rPr>
              <a:t>Software-specific tools</a:t>
            </a:r>
          </a:p>
          <a:p>
            <a:pPr marL="571500" indent="-571500">
              <a:lnSpc>
                <a:spcPct val="150000"/>
              </a:lnSpc>
              <a:buFont typeface="Arial" panose="020B0604020202020204" pitchFamily="34" charset="0"/>
              <a:buChar char="•"/>
            </a:pPr>
            <a:r>
              <a:rPr lang="en-US" sz="3000" dirty="0" smtClean="0">
                <a:solidFill>
                  <a:schemeClr val="tx2"/>
                </a:solidFill>
              </a:rPr>
              <a:t>Infographics</a:t>
            </a:r>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7430551" y="2365970"/>
            <a:ext cx="1257300" cy="1257300"/>
          </a:xfrm>
          <a:prstGeom prst="rect">
            <a:avLst/>
          </a:prstGeom>
        </p:spPr>
      </p:pic>
      <p:sp>
        <p:nvSpPr>
          <p:cNvPr id="8" name="Content Placeholder 2"/>
          <p:cNvSpPr txBox="1">
            <a:spLocks/>
          </p:cNvSpPr>
          <p:nvPr/>
        </p:nvSpPr>
        <p:spPr>
          <a:xfrm>
            <a:off x="0" y="6299200"/>
            <a:ext cx="9144000" cy="495215"/>
          </a:xfrm>
          <a:prstGeom prst="rect">
            <a:avLst/>
          </a:prstGeom>
        </p:spPr>
        <p:txBody>
          <a:bodyPr/>
          <a:lst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en-US" sz="1000" i="1" dirty="0" smtClean="0"/>
              <a:t>This is a great opportunity to insert images specific to your learning environment!  We suggest graphics that fill the entire slide, and creating a separate slide for each topic mentioned here. </a:t>
            </a:r>
            <a:endParaRPr lang="en-US" sz="1000" i="1" dirty="0"/>
          </a:p>
        </p:txBody>
      </p:sp>
    </p:spTree>
    <p:custDataLst>
      <p:tags r:id="rId1"/>
    </p:custDataLst>
    <p:extLst>
      <p:ext uri="{BB962C8B-B14F-4D97-AF65-F5344CB8AC3E}">
        <p14:creationId xmlns:p14="http://schemas.microsoft.com/office/powerpoint/2010/main" val="131028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ChangeAspect="1"/>
          </p:cNvSpPr>
          <p:nvPr/>
        </p:nvSpPr>
        <p:spPr>
          <a:xfrm>
            <a:off x="4434980" y="1725930"/>
            <a:ext cx="3209544" cy="21602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solidFill>
            </a:endParaRPr>
          </a:p>
        </p:txBody>
      </p:sp>
      <p:sp>
        <p:nvSpPr>
          <p:cNvPr id="22" name="TextBox 21"/>
          <p:cNvSpPr txBox="1">
            <a:spLocks noChangeAspect="1"/>
          </p:cNvSpPr>
          <p:nvPr/>
        </p:nvSpPr>
        <p:spPr>
          <a:xfrm>
            <a:off x="5135114" y="2549402"/>
            <a:ext cx="1893467" cy="553998"/>
          </a:xfrm>
          <a:prstGeom prst="rect">
            <a:avLst/>
          </a:prstGeom>
          <a:noFill/>
        </p:spPr>
        <p:txBody>
          <a:bodyPr wrap="none" rtlCol="0">
            <a:spAutoFit/>
          </a:bodyPr>
          <a:lstStyle/>
          <a:p>
            <a:pPr algn="ctr"/>
            <a:r>
              <a:rPr lang="en-US" sz="3000" b="1" dirty="0" smtClean="0">
                <a:solidFill>
                  <a:schemeClr val="accent5"/>
                </a:solidFill>
              </a:rPr>
              <a:t>aim here!</a:t>
            </a:r>
            <a:endParaRPr lang="en-US" sz="3000" b="1" dirty="0">
              <a:solidFill>
                <a:schemeClr val="accent5"/>
              </a:solidFill>
            </a:endParaRPr>
          </a:p>
        </p:txBody>
      </p:sp>
      <p:sp>
        <p:nvSpPr>
          <p:cNvPr id="18" name="Rectangle 17"/>
          <p:cNvSpPr>
            <a:spLocks noChangeAspect="1"/>
          </p:cNvSpPr>
          <p:nvPr/>
        </p:nvSpPr>
        <p:spPr>
          <a:xfrm>
            <a:off x="4428760" y="3886200"/>
            <a:ext cx="3209544" cy="216027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solidFill>
            </a:endParaRPr>
          </a:p>
        </p:txBody>
      </p:sp>
      <p:sp>
        <p:nvSpPr>
          <p:cNvPr id="19" name="Rectangle 18"/>
          <p:cNvSpPr>
            <a:spLocks noChangeAspect="1"/>
          </p:cNvSpPr>
          <p:nvPr/>
        </p:nvSpPr>
        <p:spPr>
          <a:xfrm>
            <a:off x="1155456" y="3886200"/>
            <a:ext cx="3209544" cy="216027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solidFill>
            </a:endParaRPr>
          </a:p>
        </p:txBody>
      </p:sp>
      <p:sp>
        <p:nvSpPr>
          <p:cNvPr id="20" name="Rectangle 19"/>
          <p:cNvSpPr>
            <a:spLocks noChangeAspect="1"/>
          </p:cNvSpPr>
          <p:nvPr/>
        </p:nvSpPr>
        <p:spPr>
          <a:xfrm>
            <a:off x="1155456" y="1725930"/>
            <a:ext cx="3209544" cy="216027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solidFill>
            </a:endParaRPr>
          </a:p>
        </p:txBody>
      </p:sp>
      <p:grpSp>
        <p:nvGrpSpPr>
          <p:cNvPr id="2" name="Group 7"/>
          <p:cNvGrpSpPr>
            <a:grpSpLocks noChangeAspect="1"/>
          </p:cNvGrpSpPr>
          <p:nvPr/>
        </p:nvGrpSpPr>
        <p:grpSpPr>
          <a:xfrm>
            <a:off x="936000" y="1524000"/>
            <a:ext cx="6912864" cy="4752594"/>
            <a:chOff x="1066800" y="495300"/>
            <a:chExt cx="7010400" cy="5867400"/>
          </a:xfrm>
        </p:grpSpPr>
        <p:cxnSp>
          <p:nvCxnSpPr>
            <p:cNvPr id="4" name="Straight Arrow Connector 3"/>
            <p:cNvCxnSpPr/>
            <p:nvPr/>
          </p:nvCxnSpPr>
          <p:spPr>
            <a:xfrm rot="5400000">
              <a:off x="1638300" y="3428206"/>
              <a:ext cx="5867400" cy="1588"/>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a:off x="1066800" y="3428206"/>
              <a:ext cx="7010400" cy="1588"/>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 name="TextBox 8"/>
          <p:cNvSpPr txBox="1">
            <a:spLocks noChangeAspect="1"/>
          </p:cNvSpPr>
          <p:nvPr/>
        </p:nvSpPr>
        <p:spPr>
          <a:xfrm>
            <a:off x="7902039" y="3657600"/>
            <a:ext cx="1184940" cy="523220"/>
          </a:xfrm>
          <a:prstGeom prst="rect">
            <a:avLst/>
          </a:prstGeom>
          <a:noFill/>
        </p:spPr>
        <p:txBody>
          <a:bodyPr wrap="none" rtlCol="0">
            <a:spAutoFit/>
          </a:bodyPr>
          <a:lstStyle/>
          <a:p>
            <a:pPr algn="ctr"/>
            <a:r>
              <a:rPr lang="en-US" sz="2800" b="1" dirty="0" smtClean="0">
                <a:solidFill>
                  <a:schemeClr val="tx2"/>
                </a:solidFill>
              </a:rPr>
              <a:t>pretty</a:t>
            </a:r>
            <a:endParaRPr lang="en-US" sz="2800" b="1" dirty="0">
              <a:solidFill>
                <a:schemeClr val="tx2"/>
              </a:solidFill>
            </a:endParaRPr>
          </a:p>
        </p:txBody>
      </p:sp>
      <p:sp>
        <p:nvSpPr>
          <p:cNvPr id="10" name="TextBox 9"/>
          <p:cNvSpPr txBox="1">
            <a:spLocks noChangeAspect="1"/>
          </p:cNvSpPr>
          <p:nvPr/>
        </p:nvSpPr>
        <p:spPr>
          <a:xfrm>
            <a:off x="124755" y="3657600"/>
            <a:ext cx="923651" cy="523220"/>
          </a:xfrm>
          <a:prstGeom prst="rect">
            <a:avLst/>
          </a:prstGeom>
          <a:noFill/>
        </p:spPr>
        <p:txBody>
          <a:bodyPr wrap="none" rtlCol="0">
            <a:spAutoFit/>
          </a:bodyPr>
          <a:lstStyle/>
          <a:p>
            <a:pPr algn="ctr"/>
            <a:r>
              <a:rPr lang="en-US" sz="2800" b="1" dirty="0" smtClean="0">
                <a:solidFill>
                  <a:schemeClr val="tx2"/>
                </a:solidFill>
              </a:rPr>
              <a:t>ugly</a:t>
            </a:r>
            <a:endParaRPr lang="en-US" sz="2800" b="1" dirty="0">
              <a:solidFill>
                <a:schemeClr val="tx2"/>
              </a:solidFill>
            </a:endParaRPr>
          </a:p>
        </p:txBody>
      </p:sp>
      <p:sp>
        <p:nvSpPr>
          <p:cNvPr id="11" name="TextBox 10"/>
          <p:cNvSpPr txBox="1">
            <a:spLocks noChangeAspect="1"/>
          </p:cNvSpPr>
          <p:nvPr/>
        </p:nvSpPr>
        <p:spPr>
          <a:xfrm>
            <a:off x="3753976" y="1066800"/>
            <a:ext cx="1244251" cy="523220"/>
          </a:xfrm>
          <a:prstGeom prst="rect">
            <a:avLst/>
          </a:prstGeom>
          <a:noFill/>
        </p:spPr>
        <p:txBody>
          <a:bodyPr wrap="none" rtlCol="0">
            <a:spAutoFit/>
          </a:bodyPr>
          <a:lstStyle/>
          <a:p>
            <a:pPr algn="ctr"/>
            <a:r>
              <a:rPr lang="en-US" sz="2800" b="1" dirty="0" smtClean="0">
                <a:solidFill>
                  <a:schemeClr val="tx2"/>
                </a:solidFill>
              </a:rPr>
              <a:t>useful</a:t>
            </a:r>
            <a:endParaRPr lang="en-US" sz="2800" b="1" dirty="0">
              <a:solidFill>
                <a:schemeClr val="tx2"/>
              </a:solidFill>
            </a:endParaRPr>
          </a:p>
        </p:txBody>
      </p:sp>
      <p:sp>
        <p:nvSpPr>
          <p:cNvPr id="12" name="TextBox 11"/>
          <p:cNvSpPr txBox="1">
            <a:spLocks noChangeAspect="1"/>
          </p:cNvSpPr>
          <p:nvPr/>
        </p:nvSpPr>
        <p:spPr>
          <a:xfrm>
            <a:off x="3943005" y="6324600"/>
            <a:ext cx="944489" cy="523220"/>
          </a:xfrm>
          <a:prstGeom prst="rect">
            <a:avLst/>
          </a:prstGeom>
          <a:noFill/>
        </p:spPr>
        <p:txBody>
          <a:bodyPr wrap="none" rtlCol="0">
            <a:spAutoFit/>
          </a:bodyPr>
          <a:lstStyle/>
          <a:p>
            <a:pPr algn="ctr"/>
            <a:r>
              <a:rPr lang="en-US" sz="2800" b="1" dirty="0" smtClean="0">
                <a:solidFill>
                  <a:schemeClr val="tx2"/>
                </a:solidFill>
              </a:rPr>
              <a:t>crap</a:t>
            </a:r>
            <a:endParaRPr lang="en-US" sz="2800" b="1" dirty="0">
              <a:solidFill>
                <a:schemeClr val="tx2"/>
              </a:solidFill>
            </a:endParaRPr>
          </a:p>
        </p:txBody>
      </p:sp>
      <p:sp>
        <p:nvSpPr>
          <p:cNvPr id="16" name="TextBox 15"/>
          <p:cNvSpPr txBox="1"/>
          <p:nvPr/>
        </p:nvSpPr>
        <p:spPr>
          <a:xfrm>
            <a:off x="304800" y="228600"/>
            <a:ext cx="4554260" cy="600164"/>
          </a:xfrm>
          <a:prstGeom prst="rect">
            <a:avLst/>
          </a:prstGeom>
          <a:noFill/>
        </p:spPr>
        <p:txBody>
          <a:bodyPr wrap="none" rtlCol="0">
            <a:spAutoFit/>
          </a:bodyPr>
          <a:lstStyle/>
          <a:p>
            <a:r>
              <a:rPr lang="en-US" sz="3300" dirty="0" smtClean="0">
                <a:latin typeface="+mj-lt"/>
              </a:rPr>
              <a:t>What this talk </a:t>
            </a:r>
            <a:r>
              <a:rPr lang="en-US" sz="3300" b="1" dirty="0" smtClean="0">
                <a:latin typeface="+mj-lt"/>
              </a:rPr>
              <a:t>is</a:t>
            </a:r>
            <a:r>
              <a:rPr lang="en-US" sz="3300" dirty="0" smtClean="0">
                <a:latin typeface="+mj-lt"/>
              </a:rPr>
              <a:t> about…</a:t>
            </a:r>
            <a:endParaRPr lang="en-US" sz="3300" dirty="0">
              <a:latin typeface="+mj-lt"/>
            </a:endParaRPr>
          </a:p>
        </p:txBody>
      </p:sp>
    </p:spTree>
    <p:extLst>
      <p:ext uri="{BB962C8B-B14F-4D97-AF65-F5344CB8AC3E}">
        <p14:creationId xmlns:p14="http://schemas.microsoft.com/office/powerpoint/2010/main" val="55336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18" grpId="0" animBg="1"/>
      <p:bldP spid="19" grpId="0" animBg="1"/>
      <p:bldP spid="20" grpId="0" animBg="1"/>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4094" y="2365861"/>
            <a:ext cx="2811988" cy="2913618"/>
          </a:xfrm>
          <a:prstGeom prst="rect">
            <a:avLst/>
          </a:prstGeom>
          <a:noFill/>
        </p:spPr>
        <p:txBody>
          <a:bodyPr wrap="none" rtlCol="0">
            <a:spAutoFit/>
          </a:bodyPr>
          <a:lstStyle/>
          <a:p>
            <a:pPr>
              <a:lnSpc>
                <a:spcPts val="5500"/>
              </a:lnSpc>
            </a:pPr>
            <a:r>
              <a:rPr lang="en-US" sz="3600" b="1" dirty="0">
                <a:solidFill>
                  <a:schemeClr val="tx2"/>
                </a:solidFill>
                <a:latin typeface="+mj-lt"/>
              </a:rPr>
              <a:t>1</a:t>
            </a:r>
            <a:r>
              <a:rPr lang="en-US" sz="3600" b="1" dirty="0" smtClean="0">
                <a:solidFill>
                  <a:schemeClr val="tx2"/>
                </a:solidFill>
                <a:latin typeface="+mj-lt"/>
              </a:rPr>
              <a:t> </a:t>
            </a:r>
            <a:r>
              <a:rPr lang="en-US" sz="3600" b="1" dirty="0">
                <a:solidFill>
                  <a:schemeClr val="accent3"/>
                </a:solidFill>
                <a:latin typeface="+mj-lt"/>
              </a:rPr>
              <a:t>|</a:t>
            </a:r>
            <a:r>
              <a:rPr lang="en-US" sz="3600" b="1" dirty="0">
                <a:solidFill>
                  <a:schemeClr val="tx2"/>
                </a:solidFill>
                <a:latin typeface="+mj-lt"/>
              </a:rPr>
              <a:t> </a:t>
            </a:r>
            <a:r>
              <a:rPr lang="en-US" sz="3600" dirty="0" smtClean="0">
                <a:solidFill>
                  <a:schemeClr val="bg1"/>
                </a:solidFill>
                <a:latin typeface="+mj-lt"/>
              </a:rPr>
              <a:t>Start</a:t>
            </a:r>
            <a:endParaRPr lang="en-US" sz="3600" b="1" dirty="0">
              <a:solidFill>
                <a:schemeClr val="bg1"/>
              </a:solidFill>
              <a:latin typeface="+mj-lt"/>
            </a:endParaRPr>
          </a:p>
          <a:p>
            <a:pPr>
              <a:lnSpc>
                <a:spcPts val="5500"/>
              </a:lnSpc>
            </a:pPr>
            <a:r>
              <a:rPr lang="en-US" sz="3600" b="1" dirty="0">
                <a:solidFill>
                  <a:schemeClr val="tx2"/>
                </a:solidFill>
                <a:latin typeface="+mj-lt"/>
              </a:rPr>
              <a:t>2</a:t>
            </a:r>
            <a:r>
              <a:rPr lang="en-US" sz="3600" b="1" dirty="0" smtClean="0">
                <a:solidFill>
                  <a:schemeClr val="tx2"/>
                </a:solidFill>
                <a:latin typeface="+mj-lt"/>
              </a:rPr>
              <a:t> </a:t>
            </a:r>
            <a:r>
              <a:rPr lang="en-US" sz="3600" b="1" dirty="0" smtClean="0">
                <a:solidFill>
                  <a:schemeClr val="accent3"/>
                </a:solidFill>
                <a:latin typeface="+mj-lt"/>
              </a:rPr>
              <a:t>|</a:t>
            </a:r>
            <a:r>
              <a:rPr lang="en-US" sz="3600" b="1" dirty="0" smtClean="0">
                <a:solidFill>
                  <a:schemeClr val="tx2"/>
                </a:solidFill>
                <a:latin typeface="+mj-lt"/>
              </a:rPr>
              <a:t> </a:t>
            </a:r>
            <a:r>
              <a:rPr lang="en-US" sz="3600" dirty="0" smtClean="0">
                <a:solidFill>
                  <a:schemeClr val="bg1"/>
                </a:solidFill>
                <a:latin typeface="+mj-lt"/>
              </a:rPr>
              <a:t>Substance</a:t>
            </a:r>
            <a:endParaRPr lang="en-US" sz="3600" b="1" dirty="0" smtClean="0">
              <a:solidFill>
                <a:schemeClr val="bg1"/>
              </a:solidFill>
              <a:latin typeface="+mj-lt"/>
            </a:endParaRPr>
          </a:p>
          <a:p>
            <a:pPr>
              <a:lnSpc>
                <a:spcPts val="5500"/>
              </a:lnSpc>
            </a:pPr>
            <a:r>
              <a:rPr lang="en-US" sz="3600" b="1" dirty="0">
                <a:solidFill>
                  <a:schemeClr val="tx2"/>
                </a:solidFill>
                <a:latin typeface="+mj-lt"/>
              </a:rPr>
              <a:t>3</a:t>
            </a:r>
            <a:r>
              <a:rPr lang="en-US" sz="3600" b="1" dirty="0" smtClean="0">
                <a:solidFill>
                  <a:schemeClr val="tx2"/>
                </a:solidFill>
                <a:latin typeface="+mj-lt"/>
              </a:rPr>
              <a:t> </a:t>
            </a:r>
            <a:r>
              <a:rPr lang="en-US" sz="3600" b="1" dirty="0" smtClean="0">
                <a:solidFill>
                  <a:schemeClr val="accent3"/>
                </a:solidFill>
                <a:latin typeface="+mj-lt"/>
              </a:rPr>
              <a:t>|</a:t>
            </a:r>
            <a:r>
              <a:rPr lang="en-US" sz="3600" b="1" dirty="0" smtClean="0">
                <a:solidFill>
                  <a:schemeClr val="tx2"/>
                </a:solidFill>
                <a:latin typeface="+mj-lt"/>
              </a:rPr>
              <a:t> </a:t>
            </a:r>
            <a:r>
              <a:rPr lang="en-US" sz="3600" dirty="0" smtClean="0">
                <a:solidFill>
                  <a:schemeClr val="bg1"/>
                </a:solidFill>
                <a:latin typeface="+mj-lt"/>
              </a:rPr>
              <a:t>Style</a:t>
            </a:r>
          </a:p>
          <a:p>
            <a:pPr>
              <a:lnSpc>
                <a:spcPts val="5500"/>
              </a:lnSpc>
            </a:pPr>
            <a:r>
              <a:rPr lang="en-US" sz="3600" b="1" dirty="0">
                <a:solidFill>
                  <a:schemeClr val="tx2"/>
                </a:solidFill>
                <a:latin typeface="+mj-lt"/>
              </a:rPr>
              <a:t>4</a:t>
            </a:r>
            <a:r>
              <a:rPr lang="en-US" sz="3600" b="1" dirty="0" smtClean="0">
                <a:solidFill>
                  <a:schemeClr val="tx2"/>
                </a:solidFill>
                <a:latin typeface="+mj-lt"/>
              </a:rPr>
              <a:t> </a:t>
            </a:r>
            <a:r>
              <a:rPr lang="en-US" sz="3600" b="1" dirty="0" smtClean="0">
                <a:solidFill>
                  <a:schemeClr val="accent3"/>
                </a:solidFill>
                <a:latin typeface="+mj-lt"/>
              </a:rPr>
              <a:t>|</a:t>
            </a:r>
            <a:r>
              <a:rPr lang="en-US" sz="3600" b="1" dirty="0" smtClean="0">
                <a:solidFill>
                  <a:schemeClr val="tx2"/>
                </a:solidFill>
                <a:latin typeface="+mj-lt"/>
              </a:rPr>
              <a:t> </a:t>
            </a:r>
            <a:r>
              <a:rPr lang="en-US" sz="3600" dirty="0" smtClean="0">
                <a:solidFill>
                  <a:schemeClr val="bg1"/>
                </a:solidFill>
                <a:latin typeface="+mj-lt"/>
              </a:rPr>
              <a:t>Steps</a:t>
            </a:r>
          </a:p>
        </p:txBody>
      </p:sp>
    </p:spTree>
    <p:custDataLst>
      <p:tags r:id="rId1"/>
    </p:custDataLst>
    <p:extLst>
      <p:ext uri="{BB962C8B-B14F-4D97-AF65-F5344CB8AC3E}">
        <p14:creationId xmlns:p14="http://schemas.microsoft.com/office/powerpoint/2010/main" val="3729399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500"/>
              </a:lnSpc>
            </a:pPr>
            <a:r>
              <a:rPr lang="en-US" b="1" dirty="0" smtClean="0">
                <a:solidFill>
                  <a:schemeClr val="tx2"/>
                </a:solidFill>
              </a:rPr>
              <a:t>1 </a:t>
            </a:r>
            <a:r>
              <a:rPr lang="en-US" b="1" dirty="0">
                <a:solidFill>
                  <a:schemeClr val="accent4">
                    <a:lumMod val="50000"/>
                  </a:schemeClr>
                </a:solidFill>
              </a:rPr>
              <a:t>|</a:t>
            </a:r>
            <a:r>
              <a:rPr lang="en-US" b="1" dirty="0">
                <a:solidFill>
                  <a:schemeClr val="tx2"/>
                </a:solidFill>
              </a:rPr>
              <a:t> </a:t>
            </a:r>
            <a:r>
              <a:rPr lang="en-US" dirty="0"/>
              <a:t>Start</a:t>
            </a:r>
            <a:endParaRPr lang="en-US" b="1" dirty="0"/>
          </a:p>
        </p:txBody>
      </p:sp>
      <p:sp>
        <p:nvSpPr>
          <p:cNvPr id="3" name="Text Placeholder 2"/>
          <p:cNvSpPr>
            <a:spLocks noGrp="1"/>
          </p:cNvSpPr>
          <p:nvPr>
            <p:ph type="body" idx="1"/>
          </p:nvPr>
        </p:nvSpPr>
        <p:spPr/>
        <p:txBody>
          <a:bodyPr/>
          <a:lstStyle/>
          <a:p>
            <a:r>
              <a:rPr lang="en-US" dirty="0" smtClean="0"/>
              <a:t>Why are we doing this, anyway?</a:t>
            </a:r>
            <a:endParaRPr lang="en-US" dirty="0"/>
          </a:p>
        </p:txBody>
      </p:sp>
    </p:spTree>
    <p:custDataLst>
      <p:tags r:id="rId1"/>
    </p:custDataLst>
    <p:extLst>
      <p:ext uri="{BB962C8B-B14F-4D97-AF65-F5344CB8AC3E}">
        <p14:creationId xmlns:p14="http://schemas.microsoft.com/office/powerpoint/2010/main" val="330591214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7bd8a93a-c6d9-4cc7-8fc2-2caa61294c55"/>
  <p:tag name="TAG_BACKING_FORM_KEY" val="526068-c:\wamp\www\box sync\bd2k\oer content\themeideas\bd2k working.pptx"/>
  <p:tag name="ARTICULATE_PRESENTER_VERSION" val="7"/>
  <p:tag name="ARTICULATE_USED_PAGE_ORIENTATION" val="1"/>
  <p:tag name="ARTICULATE_USED_PAGE_SIZE" val="1"/>
  <p:tag name="ARTICULATE_SLIDE_THUMBNAIL_REFRESH" val="1"/>
  <p:tag name="ARTICULATE_SLIDE_COUNT" val="5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UDIO_ID" val="262"/>
  <p:tag name="ARTICULATE_USED_LAYOUT" val="2"/>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269"/>
  <p:tag name="ARTICULATE_USED_LAYOUT" val="13"/>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UDIO_ID" val="268"/>
  <p:tag name="ARTICULATE_USED_LAYOUT" val="12"/>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70"/>
  <p:tag name="ARTICULATE_USED_LAYOUT" val="14"/>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UDIO_ID" val="271"/>
  <p:tag name="ARTICULATE_USED_LAYOUT" val="15"/>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UDIO_ID" val="268"/>
  <p:tag name="ARTICULATE_USED_LAYOUT" val="12"/>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UDIO_ID" val="269"/>
  <p:tag name="ARTICULATE_USED_LAYOUT" val="13"/>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TotalTime>
  <Words>1807</Words>
  <Application>Microsoft Office PowerPoint</Application>
  <PresentationFormat>On-screen Show (4:3)</PresentationFormat>
  <Paragraphs>218</Paragraphs>
  <Slides>56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56</vt:i4>
      </vt:variant>
    </vt:vector>
  </HeadingPairs>
  <TitlesOfParts>
    <vt:vector size="62" baseType="lpstr">
      <vt:lpstr>Arial</vt:lpstr>
      <vt:lpstr>Bebas Neue</vt:lpstr>
      <vt:lpstr>Calibri</vt:lpstr>
      <vt:lpstr>Cambria</vt:lpstr>
      <vt:lpstr>Office Theme</vt:lpstr>
      <vt:lpstr>BD2K OER Dark</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 Start</vt:lpstr>
      <vt:lpstr>Why are we doing this anyway?</vt:lpstr>
      <vt:lpstr>Why are we doing this anyway?</vt:lpstr>
      <vt:lpstr>Why are we doing this anyway?</vt:lpstr>
      <vt:lpstr>2 | Substance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 Style</vt:lpstr>
      <vt:lpstr>PowerPoint Presentation</vt:lpstr>
      <vt:lpstr>PowerPoint Presentation</vt:lpstr>
      <vt:lpstr>PowerPoint Presentation</vt:lpstr>
      <vt:lpstr>So what are pre-attentive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 Steps</vt:lpstr>
      <vt:lpstr>PowerPoint Presentation</vt:lpstr>
      <vt:lpstr>PowerPoint Presentation</vt:lpstr>
      <vt:lpstr>Gather the data</vt:lpstr>
      <vt:lpstr>Organize the data</vt:lpstr>
      <vt:lpstr>Write a story / annotate</vt:lpstr>
      <vt:lpstr>Select a visualization</vt:lpstr>
      <vt:lpstr>Apply encodings</vt:lpstr>
      <vt:lpstr>Experiment and iterate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jackie wirz</dc:creator>
  <cp:lastModifiedBy>Bjorn Pederson</cp:lastModifiedBy>
  <cp:revision>90</cp:revision>
  <dcterms:created xsi:type="dcterms:W3CDTF">2015-08-13T23:46:14Z</dcterms:created>
  <dcterms:modified xsi:type="dcterms:W3CDTF">2016-06-07T18:42:00Z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BD2K WORKING</vt:lpwstr>
  </property>
  <property fmtid="{D5CDD505-2E9C-101B-9397-08002B2CF9AE}" pid="3" name="ArticulateProjectVersion">
    <vt:lpwstr>7</vt:lpwstr>
  </property>
  <property fmtid="{D5CDD505-2E9C-101B-9397-08002B2CF9AE}" pid="4" name="ArticulateUseProject">
    <vt:lpwstr>1</vt:lpwstr>
  </property>
  <property fmtid="{D5CDD505-2E9C-101B-9397-08002B2CF9AE}" pid="5" name="ArticulateGUID">
    <vt:lpwstr>9D33441F-DEBE-4BD7-88B0-EDCBD14FE6BB</vt:lpwstr>
  </property>
  <property fmtid="{D5CDD505-2E9C-101B-9397-08002B2CF9AE}" pid="6" name="ArticulateProjectFull">
    <vt:lpwstr>C:\wamp\www\Box Sync\BD2K\OER Content\BDK28\Production\asset\BDK18-1.ppta</vt:lpwstr>
  </property>
</Properties>
</file>